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1"/>
  </p:notesMasterIdLst>
  <p:handoutMasterIdLst>
    <p:handoutMasterId r:id="rId72"/>
  </p:handoutMasterIdLst>
  <p:sldIdLst>
    <p:sldId id="256" r:id="rId2"/>
    <p:sldId id="318" r:id="rId3"/>
    <p:sldId id="319" r:id="rId4"/>
    <p:sldId id="303" r:id="rId5"/>
    <p:sldId id="330" r:id="rId6"/>
    <p:sldId id="322" r:id="rId7"/>
    <p:sldId id="320" r:id="rId8"/>
    <p:sldId id="323" r:id="rId9"/>
    <p:sldId id="310" r:id="rId10"/>
    <p:sldId id="311" r:id="rId11"/>
    <p:sldId id="312" r:id="rId12"/>
    <p:sldId id="313" r:id="rId13"/>
    <p:sldId id="315" r:id="rId14"/>
    <p:sldId id="316" r:id="rId15"/>
    <p:sldId id="325" r:id="rId16"/>
    <p:sldId id="326" r:id="rId17"/>
    <p:sldId id="327" r:id="rId18"/>
    <p:sldId id="331" r:id="rId19"/>
    <p:sldId id="328" r:id="rId20"/>
    <p:sldId id="333" r:id="rId21"/>
    <p:sldId id="329" r:id="rId22"/>
    <p:sldId id="317" r:id="rId23"/>
    <p:sldId id="334"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2" r:id="rId37"/>
    <p:sldId id="293" r:id="rId38"/>
    <p:sldId id="335" r:id="rId39"/>
    <p:sldId id="338" r:id="rId40"/>
    <p:sldId id="339" r:id="rId41"/>
    <p:sldId id="389" r:id="rId42"/>
    <p:sldId id="340" r:id="rId43"/>
    <p:sldId id="341" r:id="rId44"/>
    <p:sldId id="342" r:id="rId45"/>
    <p:sldId id="343" r:id="rId46"/>
    <p:sldId id="344" r:id="rId47"/>
    <p:sldId id="345" r:id="rId48"/>
    <p:sldId id="346" r:id="rId49"/>
    <p:sldId id="347" r:id="rId50"/>
    <p:sldId id="348" r:id="rId51"/>
    <p:sldId id="349" r:id="rId52"/>
    <p:sldId id="350" r:id="rId53"/>
    <p:sldId id="351" r:id="rId54"/>
    <p:sldId id="352" r:id="rId55"/>
    <p:sldId id="353" r:id="rId56"/>
    <p:sldId id="354" r:id="rId57"/>
    <p:sldId id="355" r:id="rId58"/>
    <p:sldId id="337" r:id="rId59"/>
    <p:sldId id="356" r:id="rId60"/>
    <p:sldId id="357" r:id="rId61"/>
    <p:sldId id="358" r:id="rId62"/>
    <p:sldId id="360" r:id="rId63"/>
    <p:sldId id="361" r:id="rId64"/>
    <p:sldId id="362" r:id="rId65"/>
    <p:sldId id="363" r:id="rId66"/>
    <p:sldId id="364" r:id="rId67"/>
    <p:sldId id="365" r:id="rId68"/>
    <p:sldId id="366" r:id="rId69"/>
    <p:sldId id="336" r:id="rId7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51" d="100"/>
          <a:sy n="151" d="100"/>
        </p:scale>
        <p:origin x="-392"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notesMaster" Target="notesMasters/notesMaster1.xml"/><Relationship Id="rId72" Type="http://schemas.openxmlformats.org/officeDocument/2006/relationships/handoutMaster" Target="handoutMasters/handout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printerSettings" Target="printerSettings/printerSettings1.bin"/><Relationship Id="rId74" Type="http://schemas.openxmlformats.org/officeDocument/2006/relationships/presProps" Target="presProps.xml"/><Relationship Id="rId75" Type="http://schemas.openxmlformats.org/officeDocument/2006/relationships/viewProps" Target="viewProps.xml"/><Relationship Id="rId76" Type="http://schemas.openxmlformats.org/officeDocument/2006/relationships/theme" Target="theme/theme1.xml"/><Relationship Id="rId77"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lineMarker"/>
        <c:varyColors val="0"/>
        <c:ser>
          <c:idx val="0"/>
          <c:order val="0"/>
          <c:spPr>
            <a:ln w="47625">
              <a:noFill/>
            </a:ln>
          </c:spPr>
          <c:xVal>
            <c:numRef>
              <c:f>Sheet1!$F$8:$F$35</c:f>
              <c:numCache>
                <c:formatCode>General</c:formatCode>
                <c:ptCount val="28"/>
                <c:pt idx="0">
                  <c:v>0.5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pt idx="20">
                  <c:v>10.5</c:v>
                </c:pt>
                <c:pt idx="21">
                  <c:v>11.0</c:v>
                </c:pt>
                <c:pt idx="22">
                  <c:v>11.5</c:v>
                </c:pt>
                <c:pt idx="23">
                  <c:v>12.0</c:v>
                </c:pt>
                <c:pt idx="24">
                  <c:v>12.5</c:v>
                </c:pt>
                <c:pt idx="25">
                  <c:v>13.0</c:v>
                </c:pt>
                <c:pt idx="26">
                  <c:v>13.5</c:v>
                </c:pt>
                <c:pt idx="27">
                  <c:v>14.0</c:v>
                </c:pt>
              </c:numCache>
            </c:numRef>
          </c:xVal>
          <c:yVal>
            <c:numRef>
              <c:f>Sheet1!$G$8:$G$35</c:f>
              <c:numCache>
                <c:formatCode>General</c:formatCode>
                <c:ptCount val="28"/>
              </c:numCache>
            </c:numRef>
          </c:yVal>
          <c:smooth val="0"/>
        </c:ser>
        <c:dLbls>
          <c:showLegendKey val="0"/>
          <c:showVal val="0"/>
          <c:showCatName val="0"/>
          <c:showSerName val="0"/>
          <c:showPercent val="0"/>
          <c:showBubbleSize val="0"/>
        </c:dLbls>
        <c:axId val="-2076390712"/>
        <c:axId val="-2063317720"/>
      </c:scatterChart>
      <c:valAx>
        <c:axId val="-2076390712"/>
        <c:scaling>
          <c:logBase val="10.0"/>
          <c:orientation val="maxMin"/>
          <c:max val="100.0"/>
        </c:scaling>
        <c:delete val="0"/>
        <c:axPos val="b"/>
        <c:numFmt formatCode="General" sourceLinked="1"/>
        <c:majorTickMark val="cross"/>
        <c:minorTickMark val="out"/>
        <c:tickLblPos val="nextTo"/>
        <c:crossAx val="-2063317720"/>
        <c:crosses val="autoZero"/>
        <c:crossBetween val="midCat"/>
        <c:majorUnit val="1.0"/>
      </c:valAx>
      <c:valAx>
        <c:axId val="-2063317720"/>
        <c:scaling>
          <c:orientation val="minMax"/>
        </c:scaling>
        <c:delete val="1"/>
        <c:axPos val="r"/>
        <c:numFmt formatCode="General" sourceLinked="1"/>
        <c:majorTickMark val="out"/>
        <c:minorTickMark val="none"/>
        <c:tickLblPos val="nextTo"/>
        <c:crossAx val="-2076390712"/>
        <c:crosses val="autoZero"/>
        <c:crossBetween val="midCat"/>
      </c:valAx>
    </c:plotArea>
    <c:plotVisOnly val="1"/>
    <c:dispBlanksAs val="gap"/>
    <c:showDLblsOverMax val="0"/>
  </c:chart>
  <c:txPr>
    <a:bodyPr/>
    <a:lstStyle/>
    <a:p>
      <a:pPr>
        <a:defRPr sz="14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3B11D8-A7E4-EF43-B6E1-02D8D0F96BD3}" type="datetimeFigureOut">
              <a:rPr lang="en-US" smtClean="0"/>
              <a:t>15/10/2013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D776B01-3F1A-864C-9BA8-1CC943366692}" type="slidenum">
              <a:rPr lang="en-US" smtClean="0"/>
              <a:t>‹#›</a:t>
            </a:fld>
            <a:endParaRPr lang="en-US"/>
          </a:p>
        </p:txBody>
      </p:sp>
    </p:spTree>
    <p:extLst>
      <p:ext uri="{BB962C8B-B14F-4D97-AF65-F5344CB8AC3E}">
        <p14:creationId xmlns:p14="http://schemas.microsoft.com/office/powerpoint/2010/main" val="2778769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2009DDE-F922-854C-BEFF-CE1DF0F32BA2}" type="datetimeFigureOut">
              <a:rPr lang="en-US" smtClean="0"/>
              <a:pPr/>
              <a:t>15/10/2013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289D32-80BA-BD4E-980D-C6DBA696DFEF}" type="slidenum">
              <a:rPr lang="en-US" smtClean="0"/>
              <a:pPr/>
              <a:t>‹#›</a:t>
            </a:fld>
            <a:endParaRPr lang="en-US"/>
          </a:p>
        </p:txBody>
      </p:sp>
    </p:spTree>
    <p:extLst>
      <p:ext uri="{BB962C8B-B14F-4D97-AF65-F5344CB8AC3E}">
        <p14:creationId xmlns:p14="http://schemas.microsoft.com/office/powerpoint/2010/main" val="31372501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289D32-80BA-BD4E-980D-C6DBA696DFEF}" type="slidenum">
              <a:rPr lang="en-US" smtClean="0"/>
              <a:pPr/>
              <a:t>1</a:t>
            </a:fld>
            <a:endParaRPr lang="en-US"/>
          </a:p>
        </p:txBody>
      </p:sp>
    </p:spTree>
    <p:extLst>
      <p:ext uri="{BB962C8B-B14F-4D97-AF65-F5344CB8AC3E}">
        <p14:creationId xmlns:p14="http://schemas.microsoft.com/office/powerpoint/2010/main" val="37389505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I will talk about the typical</a:t>
            </a:r>
            <a:r>
              <a:rPr lang="en-US" baseline="0" dirty="0" smtClean="0"/>
              <a:t> workflow used to process experiments involving large number of samples, libraries, lanes/</a:t>
            </a:r>
            <a:r>
              <a:rPr lang="en-US" baseline="0" dirty="0" err="1" smtClean="0"/>
              <a:t>plexes</a:t>
            </a:r>
            <a:r>
              <a:rPr lang="en-US" baseline="0" dirty="0" smtClean="0"/>
              <a:t>; prior to variant calling. We use this workflow to process 1000 genomes, UK10K, mouse sequencing….cancer sequencing etc.</a:t>
            </a:r>
            <a:endParaRPr lang="en-US" dirty="0" smtClean="0"/>
          </a:p>
          <a:p>
            <a:endParaRPr lang="en-US" baseline="0" dirty="0" smtClean="0"/>
          </a:p>
          <a:p>
            <a:r>
              <a:rPr lang="en-US" baseline="0" dirty="0" smtClean="0"/>
              <a:t>Obtain sequencing data from the WTSI core facility and via disk shipments from the BGI.</a:t>
            </a:r>
          </a:p>
          <a:p>
            <a:endParaRPr lang="en-US" dirty="0" smtClean="0"/>
          </a:p>
          <a:p>
            <a:r>
              <a:rPr lang="en-US" dirty="0" smtClean="0"/>
              <a:t>BAM improvement:</a:t>
            </a:r>
            <a:r>
              <a:rPr lang="en-US" baseline="0" dirty="0" smtClean="0"/>
              <a:t> recalibration of base qualities and realignment around known </a:t>
            </a:r>
            <a:r>
              <a:rPr lang="en-US" baseline="0" dirty="0" err="1" smtClean="0"/>
              <a:t>indel</a:t>
            </a:r>
            <a:r>
              <a:rPr lang="en-US" baseline="0" dirty="0" smtClean="0"/>
              <a:t> sites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1781FF8-E6B3-4A46-B93E-EDE02EA2AB45}" type="slidenum">
              <a:rPr lang="en-US" smtClean="0"/>
              <a:pPr/>
              <a:t>25</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have sample level BAM</a:t>
            </a:r>
            <a:r>
              <a:rPr lang="en-US" baseline="0" dirty="0" smtClean="0"/>
              <a:t> files – we could go straight to variant calling but as numbers of samples increased we had scaling issues with open huge number of BAM files simultaneously.</a:t>
            </a:r>
            <a:endParaRPr lang="en-US" dirty="0" smtClean="0"/>
          </a:p>
          <a:p>
            <a:endParaRPr lang="en-US" dirty="0" smtClean="0"/>
          </a:p>
          <a:p>
            <a:r>
              <a:rPr lang="en-US" dirty="0" smtClean="0"/>
              <a:t>Merge across to create vertical chromosome </a:t>
            </a:r>
            <a:r>
              <a:rPr lang="en-US" dirty="0" err="1" smtClean="0"/>
              <a:t>BAMs</a:t>
            </a:r>
            <a:r>
              <a:rPr lang="en-US" dirty="0" smtClean="0"/>
              <a:t> (multiple</a:t>
            </a:r>
            <a:r>
              <a:rPr lang="en-US" baseline="0" dirty="0" smtClean="0"/>
              <a:t> </a:t>
            </a:r>
            <a:r>
              <a:rPr lang="en-US" dirty="0" smtClean="0"/>
              <a:t>samples per BAM per chromosome - ~100 samples)</a:t>
            </a:r>
          </a:p>
          <a:p>
            <a:r>
              <a:rPr lang="en-US" dirty="0" smtClean="0"/>
              <a:t>-&gt; reduce the number of file handles when doing variant calling</a:t>
            </a:r>
          </a:p>
          <a:p>
            <a:r>
              <a:rPr lang="en-US" dirty="0" smtClean="0"/>
              <a:t>-&gt; RG tags MUST be annotated</a:t>
            </a:r>
          </a:p>
          <a:p>
            <a:endParaRPr lang="en-US" dirty="0" smtClean="0"/>
          </a:p>
          <a:p>
            <a:r>
              <a:rPr lang="en-US" dirty="0" smtClean="0"/>
              <a:t>How</a:t>
            </a:r>
            <a:r>
              <a:rPr lang="en-US" baseline="0" dirty="0" smtClean="0"/>
              <a:t> variant callers are run obviously depends on the experiment</a:t>
            </a:r>
            <a:endParaRPr lang="en-US" dirty="0"/>
          </a:p>
        </p:txBody>
      </p:sp>
      <p:sp>
        <p:nvSpPr>
          <p:cNvPr id="4" name="Slide Number Placeholder 3"/>
          <p:cNvSpPr>
            <a:spLocks noGrp="1"/>
          </p:cNvSpPr>
          <p:nvPr>
            <p:ph type="sldNum" sz="quarter" idx="10"/>
          </p:nvPr>
        </p:nvSpPr>
        <p:spPr/>
        <p:txBody>
          <a:bodyPr/>
          <a:lstStyle/>
          <a:p>
            <a:fld id="{91781FF8-E6B3-4A46-B93E-EDE02EA2AB45}" type="slidenum">
              <a:rPr lang="en-US" smtClean="0"/>
              <a:pPr/>
              <a:t>26</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75DF2B-575D-3F45-91BA-AEF3A68B6781}" type="slidenum">
              <a:rPr lang="en-US"/>
              <a:pPr/>
              <a:t>38</a:t>
            </a:fld>
            <a:endParaRPr lang="en-US"/>
          </a:p>
        </p:txBody>
      </p:sp>
      <p:sp>
        <p:nvSpPr>
          <p:cNvPr id="143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8CC020-631F-6446-8B36-23250CB8E240}" type="slidenum">
              <a:rPr lang="en-US"/>
              <a:pPr/>
              <a:t>42</a:t>
            </a:fld>
            <a:endParaRPr lang="en-US"/>
          </a:p>
        </p:txBody>
      </p:sp>
      <p:sp>
        <p:nvSpPr>
          <p:cNvPr id="8089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089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CF4B3F-C234-9A40-8AAE-C6886696E574}" type="slidenum">
              <a:rPr lang="en-US"/>
              <a:pPr/>
              <a:t>43</a:t>
            </a:fld>
            <a:endParaRPr lang="en-US"/>
          </a:p>
        </p:txBody>
      </p:sp>
      <p:sp>
        <p:nvSpPr>
          <p:cNvPr id="8294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294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046A85-1A9B-A244-9208-DEBC9E3F0043}" type="slidenum">
              <a:rPr lang="en-US"/>
              <a:pPr/>
              <a:t>44</a:t>
            </a:fld>
            <a:endParaRPr lang="en-US"/>
          </a:p>
        </p:txBody>
      </p:sp>
      <p:sp>
        <p:nvSpPr>
          <p:cNvPr id="8499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499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7S7M3D4M7S</a:t>
            </a:r>
          </a:p>
          <a:p>
            <a:endParaRPr lang="en-US" dirty="0"/>
          </a:p>
        </p:txBody>
      </p:sp>
      <p:sp>
        <p:nvSpPr>
          <p:cNvPr id="4" name="Slide Number Placeholder 3"/>
          <p:cNvSpPr>
            <a:spLocks noGrp="1"/>
          </p:cNvSpPr>
          <p:nvPr>
            <p:ph type="sldNum" sz="quarter" idx="10"/>
          </p:nvPr>
        </p:nvSpPr>
        <p:spPr/>
        <p:txBody>
          <a:bodyPr/>
          <a:lstStyle/>
          <a:p>
            <a:fld id="{6A289D32-80BA-BD4E-980D-C6DBA696DFEF}" type="slidenum">
              <a:rPr lang="en-US" smtClean="0"/>
              <a:pPr/>
              <a:t>45</a:t>
            </a:fld>
            <a:endParaRPr lang="en-US"/>
          </a:p>
        </p:txBody>
      </p:sp>
    </p:spTree>
    <p:extLst>
      <p:ext uri="{BB962C8B-B14F-4D97-AF65-F5344CB8AC3E}">
        <p14:creationId xmlns:p14="http://schemas.microsoft.com/office/powerpoint/2010/main" val="1849714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F28CC4-B536-4F44-A7A8-A7D19DD5F28D}" type="slidenum">
              <a:rPr lang="en-US"/>
              <a:pPr/>
              <a:t>46</a:t>
            </a:fld>
            <a:endParaRPr lang="en-US"/>
          </a:p>
        </p:txBody>
      </p:sp>
      <p:sp>
        <p:nvSpPr>
          <p:cNvPr id="8704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704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Figure 1.</a:t>
            </a:r>
          </a:p>
          <a:p>
            <a:r>
              <a:rPr lang="en-US" dirty="0" smtClean="0"/>
              <a:t>Schematic of the compression technique. (A) Reads are first aligned to an established reference. (B) Unaligned reads are then pooled to create a specific “compression framework” for this data set. (C) The base pair information is then stored using specific offsets of reads on the reference, with substitutions, insertions, or deletions encoded in separate data structures.</a:t>
            </a:r>
            <a:endParaRPr lang="en-US" dirty="0"/>
          </a:p>
        </p:txBody>
      </p:sp>
      <p:sp>
        <p:nvSpPr>
          <p:cNvPr id="4" name="Slide Number Placeholder 3"/>
          <p:cNvSpPr>
            <a:spLocks noGrp="1"/>
          </p:cNvSpPr>
          <p:nvPr>
            <p:ph type="sldNum" sz="quarter" idx="10"/>
          </p:nvPr>
        </p:nvSpPr>
        <p:spPr/>
        <p:txBody>
          <a:bodyPr/>
          <a:lstStyle/>
          <a:p>
            <a:fld id="{6A289D32-80BA-BD4E-980D-C6DBA696DFEF}" type="slidenum">
              <a:rPr lang="en-US" smtClean="0"/>
              <a:pPr/>
              <a:t>51</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example shows in order a good simple SNP, a possible SNP that has been filtered out because its quality is below 10, a site at which two alternate alleles are called, with one of them (T) being ancestral (possibly a reference sequencing error), a site that is called </a:t>
            </a:r>
            <a:r>
              <a:rPr lang="en-US" dirty="0" err="1" smtClean="0"/>
              <a:t>monomorphic</a:t>
            </a:r>
            <a:r>
              <a:rPr lang="en-US" dirty="0" smtClean="0"/>
              <a:t> reference (i.e. with no alternate alleles), and a microsatellite with two alternative alleles, one a deletion of 2 bases (TC), and the other an insertion of one base (T). Genotype data are given for three samples, two of which are phased and the third </a:t>
            </a:r>
            <a:r>
              <a:rPr lang="en-US" dirty="0" err="1" smtClean="0"/>
              <a:t>unphased</a:t>
            </a:r>
            <a:r>
              <a:rPr lang="en-US" dirty="0" smtClean="0"/>
              <a:t>, with per sample genotype quality, depth and </a:t>
            </a:r>
            <a:r>
              <a:rPr lang="en-US" dirty="0" err="1" smtClean="0"/>
              <a:t>haplotype</a:t>
            </a:r>
            <a:r>
              <a:rPr lang="en-US" dirty="0" smtClean="0"/>
              <a:t> qualities (the latter only for the phased samples) given as well as the genotypes. The microsatellite calls are </a:t>
            </a:r>
            <a:r>
              <a:rPr lang="en-US" dirty="0" err="1" smtClean="0"/>
              <a:t>unphased</a:t>
            </a:r>
            <a:r>
              <a:rPr lang="en-US" dirty="0" smtClean="0"/>
              <a:t>.</a:t>
            </a:r>
            <a:endParaRPr lang="en-GB" dirty="0" smtClean="0">
              <a:latin typeface="Arial" charset="0"/>
              <a:ea typeface="msgothic" charset="0"/>
              <a:cs typeface="msgothic" charset="0"/>
            </a:endParaRPr>
          </a:p>
        </p:txBody>
      </p:sp>
      <p:sp>
        <p:nvSpPr>
          <p:cNvPr id="4" name="Slide Number Placeholder 3"/>
          <p:cNvSpPr>
            <a:spLocks noGrp="1"/>
          </p:cNvSpPr>
          <p:nvPr>
            <p:ph type="sldNum" sz="quarter" idx="10"/>
          </p:nvPr>
        </p:nvSpPr>
        <p:spPr/>
        <p:txBody>
          <a:bodyPr/>
          <a:lstStyle/>
          <a:p>
            <a:fld id="{3D671CBE-EF1F-DA4A-9A33-3761FF5153FE}" type="slidenum">
              <a:rPr lang="en-US" smtClean="0"/>
              <a:pPr/>
              <a:t>55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75DF2B-575D-3F45-91BA-AEF3A68B6781}" type="slidenum">
              <a:rPr lang="en-US"/>
              <a:pPr/>
              <a:t>2</a:t>
            </a:fld>
            <a:endParaRPr lang="en-US"/>
          </a:p>
        </p:txBody>
      </p:sp>
      <p:sp>
        <p:nvSpPr>
          <p:cNvPr id="143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75DF2B-575D-3F45-91BA-AEF3A68B6781}" type="slidenum">
              <a:rPr lang="en-US"/>
              <a:pPr/>
              <a:t>58</a:t>
            </a:fld>
            <a:endParaRPr lang="en-US"/>
          </a:p>
        </p:txBody>
      </p:sp>
      <p:sp>
        <p:nvSpPr>
          <p:cNvPr id="143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VDB (variant distance bias) checks if variant bases occur at random positions in the aligned portion of the reads.</a:t>
            </a:r>
            <a:endParaRPr lang="en-US" dirty="0"/>
          </a:p>
        </p:txBody>
      </p:sp>
      <p:sp>
        <p:nvSpPr>
          <p:cNvPr id="4" name="Slide Number Placeholder 3"/>
          <p:cNvSpPr>
            <a:spLocks noGrp="1"/>
          </p:cNvSpPr>
          <p:nvPr>
            <p:ph type="sldNum" sz="quarter" idx="10"/>
          </p:nvPr>
        </p:nvSpPr>
        <p:spPr/>
        <p:txBody>
          <a:bodyPr/>
          <a:lstStyle/>
          <a:p>
            <a:fld id="{FD52ECCA-19BA-FB4B-9A26-734DF49B851C}" type="slidenum">
              <a:rPr lang="en-US" smtClean="0"/>
              <a:pPr/>
              <a:t>67</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75DF2B-575D-3F45-91BA-AEF3A68B6781}" type="slidenum">
              <a:rPr lang="en-US"/>
              <a:pPr/>
              <a:t>69</a:t>
            </a:fld>
            <a:endParaRPr lang="en-US"/>
          </a:p>
        </p:txBody>
      </p:sp>
      <p:sp>
        <p:nvSpPr>
          <p:cNvPr id="143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F24E461-D2D2-3444-8755-E37BACFCC73A}" type="slidenum">
              <a:rPr lang="en-US" smtClean="0"/>
              <a:pPr/>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needs work</a:t>
            </a:r>
            <a:endParaRPr lang="en-US" dirty="0"/>
          </a:p>
        </p:txBody>
      </p:sp>
      <p:sp>
        <p:nvSpPr>
          <p:cNvPr id="4" name="Slide Number Placeholder 3"/>
          <p:cNvSpPr>
            <a:spLocks noGrp="1"/>
          </p:cNvSpPr>
          <p:nvPr>
            <p:ph type="sldNum" sz="quarter" idx="10"/>
          </p:nvPr>
        </p:nvSpPr>
        <p:spPr/>
        <p:txBody>
          <a:bodyPr/>
          <a:lstStyle/>
          <a:p>
            <a:fld id="{6A289D32-80BA-BD4E-980D-C6DBA696DFEF}" type="slidenum">
              <a:rPr lang="en-US" smtClean="0"/>
              <a:pPr/>
              <a:t>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Match/mismatch =</a:t>
            </a:r>
            <a:r>
              <a:rPr lang="en-US" baseline="0" dirty="0" smtClean="0"/>
              <a:t> +1</a:t>
            </a:r>
          </a:p>
          <a:p>
            <a:r>
              <a:rPr lang="en-US" baseline="0" dirty="0" err="1" smtClean="0"/>
              <a:t>Indel</a:t>
            </a:r>
            <a:r>
              <a:rPr lang="en-US" baseline="0" dirty="0" smtClean="0"/>
              <a:t> = -1</a:t>
            </a:r>
          </a:p>
          <a:p>
            <a:endParaRPr lang="en-US" dirty="0"/>
          </a:p>
        </p:txBody>
      </p:sp>
      <p:sp>
        <p:nvSpPr>
          <p:cNvPr id="4" name="Slide Number Placeholder 3"/>
          <p:cNvSpPr>
            <a:spLocks noGrp="1"/>
          </p:cNvSpPr>
          <p:nvPr>
            <p:ph type="sldNum" sz="quarter" idx="10"/>
          </p:nvPr>
        </p:nvSpPr>
        <p:spPr/>
        <p:txBody>
          <a:bodyPr/>
          <a:lstStyle/>
          <a:p>
            <a:fld id="{6A289D32-80BA-BD4E-980D-C6DBA696DFEF}" type="slidenum">
              <a:rPr lang="en-US" smtClean="0"/>
              <a:pPr/>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Premise for this plot: all positions of the genome should be sequenced equally</a:t>
            </a:r>
            <a:r>
              <a:rPr lang="en-US" baseline="0" dirty="0" smtClean="0"/>
              <a:t> regardless of sequence context e.g. GC %</a:t>
            </a:r>
            <a:endParaRPr lang="en-US" dirty="0"/>
          </a:p>
        </p:txBody>
      </p:sp>
      <p:sp>
        <p:nvSpPr>
          <p:cNvPr id="4" name="Slide Number Placeholder 3"/>
          <p:cNvSpPr>
            <a:spLocks noGrp="1"/>
          </p:cNvSpPr>
          <p:nvPr>
            <p:ph type="sldNum" sz="quarter" idx="10"/>
          </p:nvPr>
        </p:nvSpPr>
        <p:spPr/>
        <p:txBody>
          <a:bodyPr/>
          <a:lstStyle/>
          <a:p>
            <a:fld id="{6A289D32-80BA-BD4E-980D-C6DBA696DFEF}" type="slidenum">
              <a:rPr lang="en-US" smtClean="0"/>
              <a:pPr/>
              <a:t>16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Premise:</a:t>
            </a:r>
            <a:r>
              <a:rPr lang="en-US" baseline="0" dirty="0" smtClean="0"/>
              <a:t> in the library creation, a certain DNA fragment size was desired. What is the actual fragment size observed in the data?</a:t>
            </a:r>
            <a:endParaRPr lang="en-US" dirty="0"/>
          </a:p>
        </p:txBody>
      </p:sp>
      <p:sp>
        <p:nvSpPr>
          <p:cNvPr id="4" name="Slide Number Placeholder 3"/>
          <p:cNvSpPr>
            <a:spLocks noGrp="1"/>
          </p:cNvSpPr>
          <p:nvPr>
            <p:ph type="sldNum" sz="quarter" idx="10"/>
          </p:nvPr>
        </p:nvSpPr>
        <p:spPr/>
        <p:txBody>
          <a:bodyPr/>
          <a:lstStyle/>
          <a:p>
            <a:fld id="{6A289D32-80BA-BD4E-980D-C6DBA696DFEF}" type="slidenum">
              <a:rPr lang="en-US" smtClean="0"/>
              <a:pPr/>
              <a:t>17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Premise: Insertions and deletions should occur equally</a:t>
            </a:r>
            <a:r>
              <a:rPr lang="en-US" baseline="0" dirty="0" smtClean="0"/>
              <a:t> at any position in the reads.</a:t>
            </a:r>
          </a:p>
          <a:p>
            <a:endParaRPr lang="en-US" baseline="0" dirty="0" smtClean="0"/>
          </a:p>
          <a:p>
            <a:r>
              <a:rPr lang="en-US" baseline="0" dirty="0" smtClean="0"/>
              <a:t>Take all of the reads and just count at what position the </a:t>
            </a:r>
            <a:r>
              <a:rPr lang="en-US" baseline="0" dirty="0" err="1" smtClean="0"/>
              <a:t>indels</a:t>
            </a:r>
            <a:r>
              <a:rPr lang="en-US" baseline="0" dirty="0" smtClean="0"/>
              <a:t> are occurring in the reads</a:t>
            </a:r>
            <a:endParaRPr lang="en-US" dirty="0"/>
          </a:p>
        </p:txBody>
      </p:sp>
      <p:sp>
        <p:nvSpPr>
          <p:cNvPr id="4" name="Slide Number Placeholder 3"/>
          <p:cNvSpPr>
            <a:spLocks noGrp="1"/>
          </p:cNvSpPr>
          <p:nvPr>
            <p:ph type="sldNum" sz="quarter" idx="10"/>
          </p:nvPr>
        </p:nvSpPr>
        <p:spPr/>
        <p:txBody>
          <a:bodyPr/>
          <a:lstStyle/>
          <a:p>
            <a:fld id="{6A289D32-80BA-BD4E-980D-C6DBA696DFEF}" type="slidenum">
              <a:rPr lang="en-US" smtClean="0"/>
              <a:pPr/>
              <a:t>19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75DF2B-575D-3F45-91BA-AEF3A68B6781}" type="slidenum">
              <a:rPr lang="en-US"/>
              <a:pPr/>
              <a:t>23</a:t>
            </a:fld>
            <a:endParaRPr lang="en-US"/>
          </a:p>
        </p:txBody>
      </p:sp>
      <p:sp>
        <p:nvSpPr>
          <p:cNvPr id="143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098" name="Rectangle 2"/>
          <p:cNvSpPr>
            <a:spLocks noChangeArrowheads="1"/>
          </p:cNvSpPr>
          <p:nvPr/>
        </p:nvSpPr>
        <p:spPr bwMode="auto">
          <a:xfrm>
            <a:off x="611188" y="6597650"/>
            <a:ext cx="8064500" cy="71438"/>
          </a:xfrm>
          <a:prstGeom prst="rect">
            <a:avLst/>
          </a:prstGeom>
          <a:solidFill>
            <a:schemeClr val="tx1"/>
          </a:solidFill>
          <a:ln w="9525">
            <a:noFill/>
            <a:miter lim="800000"/>
            <a:headEnd/>
            <a:tailEnd/>
          </a:ln>
          <a:effectLst/>
        </p:spPr>
        <p:txBody>
          <a:bodyPr wrap="none" anchor="ctr">
            <a:prstTxWarp prst="textNoShape">
              <a:avLst/>
            </a:prstTxWarp>
          </a:bodyPr>
          <a:lstStyle/>
          <a:p>
            <a:endParaRPr lang="en-US"/>
          </a:p>
        </p:txBody>
      </p:sp>
      <p:sp>
        <p:nvSpPr>
          <p:cNvPr id="4099" name="Line 3"/>
          <p:cNvSpPr>
            <a:spLocks noChangeShapeType="1"/>
          </p:cNvSpPr>
          <p:nvPr/>
        </p:nvSpPr>
        <p:spPr bwMode="auto">
          <a:xfrm>
            <a:off x="611188" y="6248400"/>
            <a:ext cx="8064500"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4100" name="Line 4"/>
          <p:cNvSpPr>
            <a:spLocks noChangeShapeType="1"/>
          </p:cNvSpPr>
          <p:nvPr/>
        </p:nvSpPr>
        <p:spPr bwMode="auto">
          <a:xfrm flipV="1">
            <a:off x="731838" y="3213100"/>
            <a:ext cx="7907337"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4101" name="Rectangle 5"/>
          <p:cNvSpPr>
            <a:spLocks noChangeArrowheads="1"/>
          </p:cNvSpPr>
          <p:nvPr/>
        </p:nvSpPr>
        <p:spPr bwMode="auto">
          <a:xfrm>
            <a:off x="731838" y="2057400"/>
            <a:ext cx="7886700" cy="914400"/>
          </a:xfrm>
          <a:prstGeom prst="rect">
            <a:avLst/>
          </a:prstGeom>
          <a:solidFill>
            <a:schemeClr val="tx1"/>
          </a:solidFill>
          <a:ln w="9525">
            <a:noFill/>
            <a:miter lim="800000"/>
            <a:headEnd/>
            <a:tailEnd/>
          </a:ln>
          <a:effectLst/>
        </p:spPr>
        <p:txBody>
          <a:bodyPr anchor="ctr">
            <a:prstTxWarp prst="textNoShape">
              <a:avLst/>
            </a:prstTxWarp>
          </a:bodyPr>
          <a:lstStyle/>
          <a:p>
            <a:pPr eaLnBrk="1" hangingPunct="1"/>
            <a:endParaRPr lang="en-GB" b="1" i="1">
              <a:solidFill>
                <a:schemeClr val="bg1"/>
              </a:solidFill>
            </a:endParaRPr>
          </a:p>
        </p:txBody>
      </p:sp>
      <p:sp>
        <p:nvSpPr>
          <p:cNvPr id="4103" name="Text Box 7"/>
          <p:cNvSpPr txBox="1">
            <a:spLocks noChangeArrowheads="1"/>
          </p:cNvSpPr>
          <p:nvPr/>
        </p:nvSpPr>
        <p:spPr bwMode="auto">
          <a:xfrm>
            <a:off x="649288" y="6316663"/>
            <a:ext cx="6132512" cy="244475"/>
          </a:xfrm>
          <a:prstGeom prst="rect">
            <a:avLst/>
          </a:prstGeom>
          <a:noFill/>
          <a:ln w="9525">
            <a:noFill/>
            <a:miter lim="800000"/>
            <a:headEnd/>
            <a:tailEnd/>
          </a:ln>
          <a:effectLst/>
        </p:spPr>
        <p:txBody>
          <a:bodyPr lIns="0" anchor="ctr">
            <a:prstTxWarp prst="textNoShape">
              <a:avLst/>
            </a:prstTxWarp>
            <a:spAutoFit/>
          </a:bodyPr>
          <a:lstStyle/>
          <a:p>
            <a:pPr eaLnBrk="1" hangingPunct="1"/>
            <a:r>
              <a:rPr lang="en-GB" sz="1000"/>
              <a:t>Vertebrate Resequencing Informatics	17</a:t>
            </a:r>
            <a:r>
              <a:rPr lang="en-GB" sz="1000" baseline="30000"/>
              <a:t>th</a:t>
            </a:r>
            <a:r>
              <a:rPr lang="en-GB" sz="1000"/>
              <a:t> November, 2009</a:t>
            </a:r>
          </a:p>
        </p:txBody>
      </p:sp>
      <p:pic>
        <p:nvPicPr>
          <p:cNvPr id="4104" name="Picture 8" descr="SangerLargePosRGB"/>
          <p:cNvPicPr>
            <a:picLocks noChangeAspect="1" noChangeArrowheads="1"/>
          </p:cNvPicPr>
          <p:nvPr/>
        </p:nvPicPr>
        <p:blipFill>
          <a:blip r:embed="rId2"/>
          <a:srcRect/>
          <a:stretch>
            <a:fillRect/>
          </a:stretch>
        </p:blipFill>
        <p:spPr bwMode="auto">
          <a:xfrm>
            <a:off x="6096000" y="3733800"/>
            <a:ext cx="2473325" cy="719138"/>
          </a:xfrm>
          <a:prstGeom prst="rect">
            <a:avLst/>
          </a:prstGeom>
          <a:noFill/>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88125" y="76200"/>
            <a:ext cx="2016125"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9750" y="76200"/>
            <a:ext cx="5895975" cy="6019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39ABAFC-AAE2-164B-92D4-13A10F0236EE}" type="datetimeFigureOut">
              <a:rPr lang="en-US" smtClean="0"/>
              <a:pPr/>
              <a:t>15/10/2013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1726F80-6BCB-604C-95CD-8B97BC34E5C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9750" y="1066800"/>
            <a:ext cx="395605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066800"/>
            <a:ext cx="395605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539750" y="76200"/>
            <a:ext cx="8064500" cy="838200"/>
          </a:xfrm>
          <a:prstGeom prst="rect">
            <a:avLst/>
          </a:prstGeom>
          <a:solidFill>
            <a:schemeClr val="tx1"/>
          </a:solid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GB"/>
          </a:p>
        </p:txBody>
      </p:sp>
      <p:sp>
        <p:nvSpPr>
          <p:cNvPr id="3075" name="Rectangle 3"/>
          <p:cNvSpPr>
            <a:spLocks noGrp="1" noChangeArrowheads="1"/>
          </p:cNvSpPr>
          <p:nvPr>
            <p:ph type="body" idx="1"/>
          </p:nvPr>
        </p:nvSpPr>
        <p:spPr bwMode="auto">
          <a:xfrm>
            <a:off x="539750" y="1066800"/>
            <a:ext cx="8064500"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3076" name="Rectangle 4"/>
          <p:cNvSpPr>
            <a:spLocks noChangeArrowheads="1"/>
          </p:cNvSpPr>
          <p:nvPr/>
        </p:nvSpPr>
        <p:spPr bwMode="auto">
          <a:xfrm>
            <a:off x="539750" y="6597650"/>
            <a:ext cx="8064500" cy="71438"/>
          </a:xfrm>
          <a:prstGeom prst="rect">
            <a:avLst/>
          </a:prstGeom>
          <a:solidFill>
            <a:schemeClr val="tx1"/>
          </a:solidFill>
          <a:ln w="9525">
            <a:noFill/>
            <a:miter lim="800000"/>
            <a:headEnd/>
            <a:tailEnd/>
          </a:ln>
          <a:effectLst/>
        </p:spPr>
        <p:txBody>
          <a:bodyPr wrap="none" anchor="ctr">
            <a:prstTxWarp prst="textNoShape">
              <a:avLst/>
            </a:prstTxWarp>
          </a:bodyPr>
          <a:lstStyle/>
          <a:p>
            <a:endParaRPr lang="en-US"/>
          </a:p>
        </p:txBody>
      </p:sp>
      <p:sp>
        <p:nvSpPr>
          <p:cNvPr id="3077" name="Line 5"/>
          <p:cNvSpPr>
            <a:spLocks noChangeShapeType="1"/>
          </p:cNvSpPr>
          <p:nvPr/>
        </p:nvSpPr>
        <p:spPr bwMode="auto">
          <a:xfrm>
            <a:off x="539750" y="6248400"/>
            <a:ext cx="8064500"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3078" name="Text Box 6"/>
          <p:cNvSpPr txBox="1">
            <a:spLocks noChangeArrowheads="1"/>
          </p:cNvSpPr>
          <p:nvPr/>
        </p:nvSpPr>
        <p:spPr bwMode="auto">
          <a:xfrm>
            <a:off x="539750" y="6330950"/>
            <a:ext cx="6132513" cy="244475"/>
          </a:xfrm>
          <a:prstGeom prst="rect">
            <a:avLst/>
          </a:prstGeom>
          <a:noFill/>
          <a:ln w="9525">
            <a:noFill/>
            <a:miter lim="800000"/>
            <a:headEnd/>
            <a:tailEnd/>
          </a:ln>
          <a:effectLst/>
        </p:spPr>
        <p:txBody>
          <a:bodyPr lIns="0" anchor="ctr">
            <a:prstTxWarp prst="textNoShape">
              <a:avLst/>
            </a:prstTxWarp>
            <a:spAutoFit/>
          </a:bodyPr>
          <a:lstStyle/>
          <a:p>
            <a:pPr eaLnBrk="1" hangingPunct="1"/>
            <a:r>
              <a:rPr lang="en-GB" sz="1000" dirty="0" smtClean="0"/>
              <a:t>Human Genetics </a:t>
            </a:r>
            <a:r>
              <a:rPr lang="en-GB" sz="1000" dirty="0"/>
              <a:t>Informatics	</a:t>
            </a:r>
            <a:r>
              <a:rPr lang="en-GB" sz="1000" dirty="0" smtClean="0"/>
              <a:t>15</a:t>
            </a:r>
            <a:r>
              <a:rPr lang="en-GB" sz="1000" baseline="30000" dirty="0" smtClean="0"/>
              <a:t>th</a:t>
            </a:r>
            <a:r>
              <a:rPr lang="en-GB" sz="1000" dirty="0" smtClean="0"/>
              <a:t> October, 2013</a:t>
            </a:r>
            <a:endParaRPr lang="en-GB" sz="1000" dirty="0"/>
          </a:p>
        </p:txBody>
      </p:sp>
      <p:pic>
        <p:nvPicPr>
          <p:cNvPr id="3080" name="Picture 8" descr="SangerSmallPosRGB"/>
          <p:cNvPicPr>
            <a:picLocks noChangeAspect="1" noChangeArrowheads="1"/>
          </p:cNvPicPr>
          <p:nvPr/>
        </p:nvPicPr>
        <p:blipFill>
          <a:blip r:embed="rId14"/>
          <a:srcRect/>
          <a:stretch>
            <a:fillRect/>
          </a:stretch>
        </p:blipFill>
        <p:spPr bwMode="auto">
          <a:xfrm>
            <a:off x="7620000" y="6278563"/>
            <a:ext cx="990600" cy="287337"/>
          </a:xfrm>
          <a:prstGeom prst="rect">
            <a:avLst/>
          </a:prstGeom>
          <a:noFill/>
        </p:spPr>
      </p:pic>
      <p:sp>
        <p:nvSpPr>
          <p:cNvPr id="3081" name="Rectangle 9"/>
          <p:cNvSpPr>
            <a:spLocks noChangeArrowheads="1"/>
          </p:cNvSpPr>
          <p:nvPr/>
        </p:nvSpPr>
        <p:spPr bwMode="auto">
          <a:xfrm>
            <a:off x="4556125" y="6064250"/>
            <a:ext cx="184150" cy="457200"/>
          </a:xfrm>
          <a:prstGeom prst="rect">
            <a:avLst/>
          </a:prstGeom>
          <a:noFill/>
          <a:ln w="9525">
            <a:noFill/>
            <a:miter lim="800000"/>
            <a:headEnd/>
            <a:tailEnd/>
          </a:ln>
        </p:spPr>
        <p:txBody>
          <a:bodyPr wrap="none">
            <a:prstTxWarp prst="textNoShape">
              <a:avLst/>
            </a:prstTxWarp>
            <a:spAutoFit/>
          </a:bodyPr>
          <a:lstStyle/>
          <a:p>
            <a:endParaRPr lang="en-GB"/>
          </a:p>
        </p:txBody>
      </p:sp>
      <p:sp>
        <p:nvSpPr>
          <p:cNvPr id="3082" name="Rectangle 10"/>
          <p:cNvSpPr>
            <a:spLocks noChangeArrowheads="1"/>
          </p:cNvSpPr>
          <p:nvPr/>
        </p:nvSpPr>
        <p:spPr bwMode="auto">
          <a:xfrm>
            <a:off x="4727575" y="6022975"/>
            <a:ext cx="184150" cy="457200"/>
          </a:xfrm>
          <a:prstGeom prst="rect">
            <a:avLst/>
          </a:prstGeom>
          <a:noFill/>
          <a:ln w="9525">
            <a:noFill/>
            <a:miter lim="800000"/>
            <a:headEnd/>
            <a:tailEnd/>
          </a:ln>
        </p:spPr>
        <p:txBody>
          <a:bodyPr wrap="none">
            <a:prstTxWarp prst="textNoShape">
              <a:avLst/>
            </a:prstTxWarp>
            <a:spAutoFit/>
          </a:bodyPr>
          <a:lstStyle/>
          <a:p>
            <a:endParaRPr lang="en-GB"/>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xmlns:p14="http://schemas.microsoft.com/office/powerpoint/2010/main" spd="med"/>
  <p:timing>
    <p:tnLst>
      <p:par>
        <p:cTn xmlns:p14="http://schemas.microsoft.com/office/powerpoint/2010/main" id="1" dur="indefinite" restart="never" nodeType="tmRoot"/>
      </p:par>
    </p:tnLst>
  </p:timing>
  <p:txStyles>
    <p:titleStyle>
      <a:lvl1pPr algn="l" rtl="0" eaLnBrk="1" fontAlgn="base" hangingPunct="1">
        <a:spcBef>
          <a:spcPct val="0"/>
        </a:spcBef>
        <a:spcAft>
          <a:spcPct val="0"/>
        </a:spcAft>
        <a:defRPr sz="2400" b="1">
          <a:solidFill>
            <a:schemeClr val="bg1"/>
          </a:solidFill>
          <a:latin typeface="+mj-lt"/>
          <a:ea typeface="+mj-ea"/>
          <a:cs typeface="+mj-cs"/>
        </a:defRPr>
      </a:lvl1pPr>
      <a:lvl2pPr algn="l" rtl="0" eaLnBrk="1" fontAlgn="base" hangingPunct="1">
        <a:spcBef>
          <a:spcPct val="0"/>
        </a:spcBef>
        <a:spcAft>
          <a:spcPct val="0"/>
        </a:spcAft>
        <a:defRPr sz="2400" b="1">
          <a:solidFill>
            <a:schemeClr val="bg1"/>
          </a:solidFill>
          <a:latin typeface="Arial" pitchFamily="-111" charset="0"/>
        </a:defRPr>
      </a:lvl2pPr>
      <a:lvl3pPr algn="l" rtl="0" eaLnBrk="1" fontAlgn="base" hangingPunct="1">
        <a:spcBef>
          <a:spcPct val="0"/>
        </a:spcBef>
        <a:spcAft>
          <a:spcPct val="0"/>
        </a:spcAft>
        <a:defRPr sz="2400" b="1">
          <a:solidFill>
            <a:schemeClr val="bg1"/>
          </a:solidFill>
          <a:latin typeface="Arial" pitchFamily="-111" charset="0"/>
        </a:defRPr>
      </a:lvl3pPr>
      <a:lvl4pPr algn="l" rtl="0" eaLnBrk="1" fontAlgn="base" hangingPunct="1">
        <a:spcBef>
          <a:spcPct val="0"/>
        </a:spcBef>
        <a:spcAft>
          <a:spcPct val="0"/>
        </a:spcAft>
        <a:defRPr sz="2400" b="1">
          <a:solidFill>
            <a:schemeClr val="bg1"/>
          </a:solidFill>
          <a:latin typeface="Arial" pitchFamily="-111" charset="0"/>
        </a:defRPr>
      </a:lvl4pPr>
      <a:lvl5pPr algn="l" rtl="0" eaLnBrk="1" fontAlgn="base" hangingPunct="1">
        <a:spcBef>
          <a:spcPct val="0"/>
        </a:spcBef>
        <a:spcAft>
          <a:spcPct val="0"/>
        </a:spcAft>
        <a:defRPr sz="2400" b="1">
          <a:solidFill>
            <a:schemeClr val="bg1"/>
          </a:solidFill>
          <a:latin typeface="Arial" pitchFamily="-111" charset="0"/>
        </a:defRPr>
      </a:lvl5pPr>
      <a:lvl6pPr marL="457200" algn="l" rtl="0" eaLnBrk="1" fontAlgn="base" hangingPunct="1">
        <a:spcBef>
          <a:spcPct val="0"/>
        </a:spcBef>
        <a:spcAft>
          <a:spcPct val="0"/>
        </a:spcAft>
        <a:defRPr sz="2400" b="1">
          <a:solidFill>
            <a:schemeClr val="bg1"/>
          </a:solidFill>
          <a:latin typeface="Arial" pitchFamily="-111" charset="0"/>
        </a:defRPr>
      </a:lvl6pPr>
      <a:lvl7pPr marL="914400" algn="l" rtl="0" eaLnBrk="1" fontAlgn="base" hangingPunct="1">
        <a:spcBef>
          <a:spcPct val="0"/>
        </a:spcBef>
        <a:spcAft>
          <a:spcPct val="0"/>
        </a:spcAft>
        <a:defRPr sz="2400" b="1">
          <a:solidFill>
            <a:schemeClr val="bg1"/>
          </a:solidFill>
          <a:latin typeface="Arial" pitchFamily="-111" charset="0"/>
        </a:defRPr>
      </a:lvl7pPr>
      <a:lvl8pPr marL="1371600" algn="l" rtl="0" eaLnBrk="1" fontAlgn="base" hangingPunct="1">
        <a:spcBef>
          <a:spcPct val="0"/>
        </a:spcBef>
        <a:spcAft>
          <a:spcPct val="0"/>
        </a:spcAft>
        <a:defRPr sz="2400" b="1">
          <a:solidFill>
            <a:schemeClr val="bg1"/>
          </a:solidFill>
          <a:latin typeface="Arial" pitchFamily="-111" charset="0"/>
        </a:defRPr>
      </a:lvl8pPr>
      <a:lvl9pPr marL="1828800" algn="l" rtl="0" eaLnBrk="1" fontAlgn="base" hangingPunct="1">
        <a:spcBef>
          <a:spcPct val="0"/>
        </a:spcBef>
        <a:spcAft>
          <a:spcPct val="0"/>
        </a:spcAft>
        <a:defRPr sz="2400" b="1">
          <a:solidFill>
            <a:schemeClr val="bg1"/>
          </a:solidFill>
          <a:latin typeface="Arial" pitchFamily="-111" charset="0"/>
        </a:defRPr>
      </a:lvl9pPr>
    </p:titleStyle>
    <p:bodyStyle>
      <a:lvl1pPr algn="l" rtl="0" eaLnBrk="1" fontAlgn="base" hangingPunct="1">
        <a:spcBef>
          <a:spcPct val="20000"/>
        </a:spcBef>
        <a:spcAft>
          <a:spcPct val="0"/>
        </a:spcAft>
        <a:defRPr sz="2000">
          <a:solidFill>
            <a:schemeClr val="tx1"/>
          </a:solidFill>
          <a:latin typeface="+mn-lt"/>
          <a:ea typeface="+mn-ea"/>
          <a:cs typeface="+mn-cs"/>
        </a:defRPr>
      </a:lvl1pPr>
      <a:lvl2pPr marL="465138" indent="-285750" algn="l" rtl="0" eaLnBrk="1" fontAlgn="base" hangingPunct="1">
        <a:spcBef>
          <a:spcPct val="20000"/>
        </a:spcBef>
        <a:spcAft>
          <a:spcPct val="0"/>
        </a:spcAft>
        <a:buFont typeface="Webdings" pitchFamily="-111" charset="2"/>
        <a:buChar char="4"/>
        <a:defRPr sz="1800">
          <a:solidFill>
            <a:schemeClr val="tx1"/>
          </a:solidFill>
          <a:latin typeface="+mn-lt"/>
          <a:ea typeface="ＭＳ Ｐゴシック" pitchFamily="-111" charset="-128"/>
        </a:defRPr>
      </a:lvl2pPr>
      <a:lvl3pPr marL="901700" indent="-228600" algn="l" rtl="0" eaLnBrk="1" fontAlgn="base" hangingPunct="1">
        <a:spcBef>
          <a:spcPct val="20000"/>
        </a:spcBef>
        <a:spcAft>
          <a:spcPct val="0"/>
        </a:spcAft>
        <a:buFont typeface="Webdings" pitchFamily="-111" charset="2"/>
        <a:buChar char="4"/>
        <a:defRPr sz="1600">
          <a:solidFill>
            <a:schemeClr val="tx1"/>
          </a:solidFill>
          <a:latin typeface="+mn-lt"/>
          <a:ea typeface="ＭＳ Ｐゴシック" pitchFamily="-111" charset="-128"/>
        </a:defRPr>
      </a:lvl3pPr>
      <a:lvl4pPr marL="1349375" indent="-228600" algn="l" rtl="0" eaLnBrk="1" fontAlgn="base" hangingPunct="1">
        <a:spcBef>
          <a:spcPct val="20000"/>
        </a:spcBef>
        <a:spcAft>
          <a:spcPct val="0"/>
        </a:spcAft>
        <a:buFont typeface="Webdings" pitchFamily="-111" charset="2"/>
        <a:buChar char="4"/>
        <a:defRPr sz="1400">
          <a:solidFill>
            <a:schemeClr val="tx1"/>
          </a:solidFill>
          <a:latin typeface="+mn-lt"/>
          <a:ea typeface="ＭＳ Ｐゴシック" pitchFamily="-111" charset="-128"/>
        </a:defRPr>
      </a:lvl4pPr>
      <a:lvl5pPr marL="1789113" indent="-228600" algn="l" rtl="0" eaLnBrk="1" fontAlgn="base" hangingPunct="1">
        <a:spcBef>
          <a:spcPct val="20000"/>
        </a:spcBef>
        <a:spcAft>
          <a:spcPct val="0"/>
        </a:spcAft>
        <a:buFont typeface="Webdings" pitchFamily="-111" charset="2"/>
        <a:buChar char="4"/>
        <a:defRPr sz="1200">
          <a:solidFill>
            <a:schemeClr val="tx1"/>
          </a:solidFill>
          <a:latin typeface="+mn-lt"/>
          <a:ea typeface="ＭＳ Ｐゴシック" pitchFamily="-111" charset="-128"/>
        </a:defRPr>
      </a:lvl5pPr>
      <a:lvl6pPr marL="22463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6pPr>
      <a:lvl7pPr marL="27035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7pPr>
      <a:lvl8pPr marL="31607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8pPr>
      <a:lvl9pPr marL="36179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slide" Target="slide12.xml"/><Relationship Id="rId4" Type="http://schemas.openxmlformats.org/officeDocument/2006/relationships/slide" Target="slide33.xm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 Target="slide12.xml"/><Relationship Id="rId4" Type="http://schemas.openxmlformats.org/officeDocument/2006/relationships/slide" Target="slide33.xm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slide" Target="slide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slide" Target="slide3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69.xml.rels><?xml version="1.0" encoding="UTF-8" standalone="yes"?>
<Relationships xmlns="http://schemas.openxmlformats.org/package/2006/relationships"><Relationship Id="rId3" Type="http://schemas.openxmlformats.org/officeDocument/2006/relationships/slide" Target="slide12.xml"/><Relationship Id="rId4" Type="http://schemas.openxmlformats.org/officeDocument/2006/relationships/slide" Target="slide33.xml"/><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Resequencing</a:t>
            </a:r>
            <a:r>
              <a:rPr lang="en-US" dirty="0" smtClean="0"/>
              <a:t> and Variant </a:t>
            </a:r>
            <a:r>
              <a:rPr lang="en-US" dirty="0"/>
              <a:t>C</a:t>
            </a:r>
            <a:r>
              <a:rPr lang="en-US" dirty="0" smtClean="0"/>
              <a:t>alling</a:t>
            </a:r>
            <a:endParaRPr lang="en-US" dirty="0"/>
          </a:p>
        </p:txBody>
      </p:sp>
      <p:sp>
        <p:nvSpPr>
          <p:cNvPr id="3" name="Subtitle 2"/>
          <p:cNvSpPr>
            <a:spLocks noGrp="1"/>
          </p:cNvSpPr>
          <p:nvPr>
            <p:ph type="subTitle" idx="1"/>
          </p:nvPr>
        </p:nvSpPr>
        <p:spPr>
          <a:xfrm>
            <a:off x="685800" y="3886200"/>
            <a:ext cx="7772400" cy="2119296"/>
          </a:xfrm>
        </p:spPr>
        <p:txBody>
          <a:bodyPr>
            <a:normAutofit fontScale="70000" lnSpcReduction="20000"/>
          </a:bodyPr>
          <a:lstStyle/>
          <a:p>
            <a:pPr algn="l"/>
            <a:r>
              <a:rPr lang="en-US" dirty="0" smtClean="0"/>
              <a:t>Joshua Randall</a:t>
            </a:r>
          </a:p>
          <a:p>
            <a:pPr algn="l"/>
            <a:r>
              <a:rPr lang="en-US" dirty="0" smtClean="0"/>
              <a:t>Human Genetics Informatics</a:t>
            </a:r>
          </a:p>
          <a:p>
            <a:pPr algn="l"/>
            <a:r>
              <a:rPr lang="en-US" dirty="0" err="1" smtClean="0"/>
              <a:t>Wellcome</a:t>
            </a:r>
            <a:r>
              <a:rPr lang="en-US" dirty="0" smtClean="0"/>
              <a:t> Trust Sanger Institute</a:t>
            </a:r>
          </a:p>
          <a:p>
            <a:pPr algn="l"/>
            <a:endParaRPr lang="en-US" dirty="0" smtClean="0"/>
          </a:p>
          <a:p>
            <a:pPr algn="l"/>
            <a:endParaRPr lang="en-US" dirty="0"/>
          </a:p>
          <a:p>
            <a:pPr algn="l"/>
            <a:endParaRPr lang="en-US" dirty="0" smtClean="0"/>
          </a:p>
          <a:p>
            <a:pPr algn="l"/>
            <a:endParaRPr lang="en-US" dirty="0"/>
          </a:p>
          <a:p>
            <a:pPr algn="l"/>
            <a:r>
              <a:rPr lang="en-US" dirty="0" smtClean="0"/>
              <a:t>Thanks to Thomas Keane</a:t>
            </a:r>
            <a:r>
              <a:rPr lang="en-US" dirty="0"/>
              <a:t> </a:t>
            </a:r>
            <a:r>
              <a:rPr lang="en-US" dirty="0" smtClean="0"/>
              <a:t>(WTSI Vertebrate </a:t>
            </a:r>
            <a:r>
              <a:rPr lang="en-US" dirty="0" err="1" smtClean="0"/>
              <a:t>Resequencing</a:t>
            </a:r>
            <a:r>
              <a:rPr lang="en-US" dirty="0" smtClean="0"/>
              <a:t>) for the use of his slides</a:t>
            </a:r>
          </a:p>
          <a:p>
            <a:pPr algn="l"/>
            <a:r>
              <a:rPr lang="en-US" dirty="0" smtClean="0"/>
              <a:t>Many more slides from Thomas can be found at: </a:t>
            </a:r>
            <a:r>
              <a:rPr lang="en-US" dirty="0"/>
              <a:t>http://</a:t>
            </a:r>
            <a:r>
              <a:rPr lang="en-US" dirty="0" err="1"/>
              <a:t>www.slideshare.net</a:t>
            </a:r>
            <a:r>
              <a:rPr lang="en-US" dirty="0"/>
              <a:t>/</a:t>
            </a:r>
            <a:r>
              <a:rPr lang="en-US" dirty="0" err="1" smtClean="0"/>
              <a:t>thomaskeane</a:t>
            </a:r>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 Length vs. uniqueness</a:t>
            </a:r>
            <a:endParaRPr lang="en-US" dirty="0"/>
          </a:p>
        </p:txBody>
      </p:sp>
      <p:pic>
        <p:nvPicPr>
          <p:cNvPr id="5" name="Picture 4" descr="unique.png"/>
          <p:cNvPicPr>
            <a:picLocks noChangeAspect="1"/>
          </p:cNvPicPr>
          <p:nvPr/>
        </p:nvPicPr>
        <p:blipFill>
          <a:blip r:embed="rId2"/>
          <a:stretch>
            <a:fillRect/>
          </a:stretch>
        </p:blipFill>
        <p:spPr>
          <a:xfrm>
            <a:off x="2250457" y="1115855"/>
            <a:ext cx="4623913" cy="5012322"/>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err="1" smtClean="0"/>
              <a:t>Indel</a:t>
            </a:r>
            <a:endParaRPr lang="en-US" dirty="0"/>
          </a:p>
        </p:txBody>
      </p:sp>
      <p:pic>
        <p:nvPicPr>
          <p:cNvPr id="4" name="Content Placeholder 3" descr="indel.png"/>
          <p:cNvPicPr>
            <a:picLocks noGrp="1" noChangeAspect="1"/>
          </p:cNvPicPr>
          <p:nvPr>
            <p:ph idx="1"/>
          </p:nvPr>
        </p:nvPicPr>
        <p:blipFill>
          <a:blip r:embed="rId2"/>
          <a:srcRect l="-10535" r="-10535"/>
          <a:stretch>
            <a:fillRect/>
          </a:stretch>
        </p:blipFill>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BWA</a:t>
            </a:r>
            <a:endParaRPr lang="en-US" dirty="0"/>
          </a:p>
        </p:txBody>
      </p:sp>
      <p:sp>
        <p:nvSpPr>
          <p:cNvPr id="3" name="Content Placeholder 2"/>
          <p:cNvSpPr>
            <a:spLocks noGrp="1"/>
          </p:cNvSpPr>
          <p:nvPr>
            <p:ph idx="1"/>
          </p:nvPr>
        </p:nvSpPr>
        <p:spPr/>
        <p:txBody>
          <a:bodyPr>
            <a:normAutofit lnSpcReduction="10000"/>
          </a:bodyPr>
          <a:lstStyle/>
          <a:p>
            <a:r>
              <a:rPr lang="en-US" dirty="0" err="1" smtClean="0">
                <a:latin typeface="Courier"/>
                <a:cs typeface="Courier"/>
              </a:rPr>
              <a:t>bwa</a:t>
            </a:r>
            <a:r>
              <a:rPr lang="en-US" dirty="0" smtClean="0">
                <a:latin typeface="Courier"/>
                <a:cs typeface="Courier"/>
              </a:rPr>
              <a:t> index [-a </a:t>
            </a:r>
            <a:r>
              <a:rPr lang="en-US" dirty="0" err="1" smtClean="0">
                <a:latin typeface="Courier"/>
                <a:cs typeface="Courier"/>
              </a:rPr>
              <a:t>bwtsw|div|is</a:t>
            </a:r>
            <a:r>
              <a:rPr lang="en-US" dirty="0" smtClean="0">
                <a:latin typeface="Courier"/>
                <a:cs typeface="Courier"/>
              </a:rPr>
              <a:t>] [-</a:t>
            </a:r>
            <a:r>
              <a:rPr lang="en-US" dirty="0" err="1" smtClean="0">
                <a:latin typeface="Courier"/>
                <a:cs typeface="Courier"/>
              </a:rPr>
              <a:t>c</a:t>
            </a:r>
            <a:r>
              <a:rPr lang="en-US" dirty="0" smtClean="0">
                <a:latin typeface="Courier"/>
                <a:cs typeface="Courier"/>
              </a:rPr>
              <a:t>] &lt;</a:t>
            </a:r>
            <a:r>
              <a:rPr lang="en-US" dirty="0" err="1" smtClean="0">
                <a:latin typeface="Courier"/>
                <a:cs typeface="Courier"/>
              </a:rPr>
              <a:t>in.fasta</a:t>
            </a:r>
            <a:r>
              <a:rPr lang="en-US" dirty="0" smtClean="0">
                <a:latin typeface="Courier"/>
                <a:cs typeface="Courier"/>
              </a:rPr>
              <a:t>&gt;</a:t>
            </a:r>
          </a:p>
          <a:p>
            <a:pPr lvl="1"/>
            <a:r>
              <a:rPr lang="en-US" dirty="0" smtClean="0"/>
              <a:t>-a STR BWT construction algorithm: </a:t>
            </a:r>
            <a:r>
              <a:rPr lang="en-US" dirty="0" err="1" smtClean="0"/>
              <a:t>bwtsw</a:t>
            </a:r>
            <a:r>
              <a:rPr lang="en-US" dirty="0" smtClean="0"/>
              <a:t> or is</a:t>
            </a:r>
          </a:p>
          <a:p>
            <a:pPr lvl="1"/>
            <a:r>
              <a:rPr lang="en-US" dirty="0" err="1" smtClean="0"/>
              <a:t>bwtsw</a:t>
            </a:r>
            <a:r>
              <a:rPr lang="en-US" dirty="0" smtClean="0"/>
              <a:t> for human size genome, is for smaller genomes (div deprecated)</a:t>
            </a:r>
          </a:p>
          <a:p>
            <a:r>
              <a:rPr lang="en-US" dirty="0" err="1" smtClean="0">
                <a:latin typeface="Courier"/>
                <a:cs typeface="Courier"/>
              </a:rPr>
              <a:t>bwa</a:t>
            </a:r>
            <a:r>
              <a:rPr lang="en-US" dirty="0" smtClean="0">
                <a:latin typeface="Courier"/>
                <a:cs typeface="Courier"/>
              </a:rPr>
              <a:t> </a:t>
            </a:r>
            <a:r>
              <a:rPr lang="en-US" dirty="0" err="1" smtClean="0">
                <a:latin typeface="Courier"/>
                <a:cs typeface="Courier"/>
              </a:rPr>
              <a:t>aln</a:t>
            </a:r>
            <a:r>
              <a:rPr lang="en-US" dirty="0" smtClean="0">
                <a:latin typeface="Courier"/>
                <a:cs typeface="Courier"/>
              </a:rPr>
              <a:t> [options] &lt;prefix&gt; &lt;</a:t>
            </a:r>
            <a:r>
              <a:rPr lang="en-US" dirty="0" err="1" smtClean="0">
                <a:latin typeface="Courier"/>
                <a:cs typeface="Courier"/>
              </a:rPr>
              <a:t>in.fq</a:t>
            </a:r>
            <a:r>
              <a:rPr lang="en-US" dirty="0" smtClean="0">
                <a:latin typeface="Courier"/>
                <a:cs typeface="Courier"/>
              </a:rPr>
              <a:t>&gt;</a:t>
            </a:r>
          </a:p>
          <a:p>
            <a:pPr lvl="1"/>
            <a:r>
              <a:rPr lang="en-US" dirty="0" smtClean="0"/>
              <a:t>Align each single end </a:t>
            </a:r>
            <a:r>
              <a:rPr lang="en-US" dirty="0" err="1" smtClean="0"/>
              <a:t>fastq</a:t>
            </a:r>
            <a:r>
              <a:rPr lang="en-US" dirty="0" smtClean="0"/>
              <a:t> file individually</a:t>
            </a:r>
          </a:p>
          <a:p>
            <a:pPr lvl="1"/>
            <a:r>
              <a:rPr lang="en-US" dirty="0" smtClean="0"/>
              <a:t>Various options to change the alignment parameters/scoring matrix/seed length</a:t>
            </a:r>
          </a:p>
          <a:p>
            <a:r>
              <a:rPr lang="en-US" dirty="0" err="1" smtClean="0">
                <a:latin typeface="Courier"/>
                <a:cs typeface="Courier"/>
              </a:rPr>
              <a:t>bwa</a:t>
            </a:r>
            <a:r>
              <a:rPr lang="en-US" dirty="0" smtClean="0">
                <a:latin typeface="Courier"/>
                <a:cs typeface="Courier"/>
              </a:rPr>
              <a:t> </a:t>
            </a:r>
            <a:r>
              <a:rPr lang="en-US" dirty="0" err="1" smtClean="0">
                <a:latin typeface="Courier"/>
                <a:cs typeface="Courier"/>
              </a:rPr>
              <a:t>sampe</a:t>
            </a:r>
            <a:r>
              <a:rPr lang="en-US" dirty="0" smtClean="0">
                <a:latin typeface="Courier"/>
                <a:cs typeface="Courier"/>
              </a:rPr>
              <a:t> [options] &lt;prefix&gt; &lt;in1.sai&gt; &lt;in2.sai&gt; &lt;in1.fq&gt; &lt;in2.fq&gt;</a:t>
            </a:r>
            <a:endParaRPr lang="en-US" dirty="0" smtClean="0"/>
          </a:p>
          <a:p>
            <a:pPr lvl="1"/>
            <a:r>
              <a:rPr lang="en-US" dirty="0" err="1" smtClean="0"/>
              <a:t>sai</a:t>
            </a:r>
            <a:r>
              <a:rPr lang="en-US" dirty="0" smtClean="0"/>
              <a:t> files produced by </a:t>
            </a:r>
            <a:r>
              <a:rPr lang="en-US" dirty="0" err="1" smtClean="0"/>
              <a:t>aln</a:t>
            </a:r>
            <a:r>
              <a:rPr lang="en-US" dirty="0" smtClean="0"/>
              <a:t> step</a:t>
            </a:r>
          </a:p>
          <a:p>
            <a:pPr lvl="1"/>
            <a:r>
              <a:rPr lang="en-US" dirty="0" smtClean="0"/>
              <a:t>Produces SAM output</a:t>
            </a:r>
          </a:p>
          <a:p>
            <a:r>
              <a:rPr lang="en-US" dirty="0" err="1" smtClean="0">
                <a:latin typeface="Courier"/>
                <a:cs typeface="Courier"/>
              </a:rPr>
              <a:t>bwa</a:t>
            </a:r>
            <a:r>
              <a:rPr lang="en-US" dirty="0" smtClean="0">
                <a:latin typeface="Courier"/>
                <a:cs typeface="Courier"/>
              </a:rPr>
              <a:t> </a:t>
            </a:r>
            <a:r>
              <a:rPr lang="en-US" dirty="0" err="1" smtClean="0">
                <a:latin typeface="Courier"/>
                <a:cs typeface="Courier"/>
              </a:rPr>
              <a:t>samse</a:t>
            </a:r>
            <a:r>
              <a:rPr lang="en-US" dirty="0" smtClean="0">
                <a:latin typeface="Courier"/>
                <a:cs typeface="Courier"/>
              </a:rPr>
              <a:t> [-</a:t>
            </a:r>
            <a:r>
              <a:rPr lang="en-US" dirty="0" err="1" smtClean="0">
                <a:latin typeface="Courier"/>
                <a:cs typeface="Courier"/>
              </a:rPr>
              <a:t>n</a:t>
            </a:r>
            <a:r>
              <a:rPr lang="en-US" dirty="0" smtClean="0">
                <a:latin typeface="Courier"/>
                <a:cs typeface="Courier"/>
              </a:rPr>
              <a:t> </a:t>
            </a:r>
            <a:r>
              <a:rPr lang="en-US" dirty="0" err="1" smtClean="0">
                <a:latin typeface="Courier"/>
                <a:cs typeface="Courier"/>
              </a:rPr>
              <a:t>max_occ</a:t>
            </a:r>
            <a:r>
              <a:rPr lang="en-US" dirty="0" smtClean="0">
                <a:latin typeface="Courier"/>
                <a:cs typeface="Courier"/>
              </a:rPr>
              <a:t>] &lt;prefix&gt; &lt;</a:t>
            </a:r>
            <a:r>
              <a:rPr lang="en-US" dirty="0" err="1" smtClean="0">
                <a:latin typeface="Courier"/>
                <a:cs typeface="Courier"/>
              </a:rPr>
              <a:t>in.sai</a:t>
            </a:r>
            <a:r>
              <a:rPr lang="en-US" dirty="0" smtClean="0">
                <a:latin typeface="Courier"/>
                <a:cs typeface="Courier"/>
              </a:rPr>
              <a:t>&gt; &lt;</a:t>
            </a:r>
            <a:r>
              <a:rPr lang="en-US" dirty="0" err="1" smtClean="0">
                <a:latin typeface="Courier"/>
                <a:cs typeface="Courier"/>
              </a:rPr>
              <a:t>in.fq</a:t>
            </a:r>
            <a:r>
              <a:rPr lang="en-US" dirty="0" smtClean="0">
                <a:latin typeface="Courier"/>
                <a:cs typeface="Courier"/>
              </a:rPr>
              <a:t>&gt;</a:t>
            </a:r>
          </a:p>
          <a:p>
            <a:pPr lvl="1"/>
            <a:r>
              <a:rPr lang="en-US" dirty="0" smtClean="0"/>
              <a:t>Unpaired reads – produces SAM output</a:t>
            </a:r>
          </a:p>
          <a:p>
            <a:r>
              <a:rPr lang="en-US" dirty="0" smtClean="0"/>
              <a:t>Use </a:t>
            </a:r>
            <a:r>
              <a:rPr lang="en-US" dirty="0" err="1" smtClean="0"/>
              <a:t>samtools</a:t>
            </a:r>
            <a:r>
              <a:rPr lang="en-US" dirty="0" smtClean="0"/>
              <a:t> to manipulate SAM file or convert to BAM</a:t>
            </a:r>
          </a:p>
          <a:p>
            <a:pPr lvl="1"/>
            <a:r>
              <a:rPr lang="en-US" dirty="0" err="1" smtClean="0">
                <a:latin typeface="Courier"/>
                <a:cs typeface="Courier"/>
              </a:rPr>
              <a:t>samtools</a:t>
            </a:r>
            <a:r>
              <a:rPr lang="en-US" dirty="0" smtClean="0">
                <a:latin typeface="Courier"/>
                <a:cs typeface="Courier"/>
              </a:rPr>
              <a:t> view –</a:t>
            </a:r>
            <a:r>
              <a:rPr lang="en-US" dirty="0" err="1" smtClean="0">
                <a:latin typeface="Courier"/>
                <a:cs typeface="Courier"/>
              </a:rPr>
              <a:t>bS</a:t>
            </a:r>
            <a:r>
              <a:rPr lang="en-US" dirty="0" smtClean="0">
                <a:latin typeface="Courier"/>
                <a:cs typeface="Courier"/>
              </a:rPr>
              <a:t> </a:t>
            </a:r>
            <a:r>
              <a:rPr lang="en-US" dirty="0" err="1" smtClean="0">
                <a:latin typeface="Courier"/>
                <a:cs typeface="Courier"/>
              </a:rPr>
              <a:t>in.sam</a:t>
            </a:r>
            <a:r>
              <a:rPr lang="en-US" dirty="0" smtClean="0">
                <a:latin typeface="Courier"/>
                <a:cs typeface="Courier"/>
              </a:rPr>
              <a:t> &gt; </a:t>
            </a:r>
            <a:r>
              <a:rPr lang="en-US" dirty="0" err="1" smtClean="0">
                <a:latin typeface="Courier"/>
                <a:cs typeface="Courier"/>
              </a:rPr>
              <a:t>out.bam</a:t>
            </a:r>
            <a:endParaRPr lang="en-US" dirty="0" smtClean="0">
              <a:latin typeface="Courier"/>
              <a:cs typeface="Courier"/>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t>
            </a:r>
            <a:r>
              <a:rPr lang="en-US" dirty="0" err="1" smtClean="0"/>
              <a:t>Smalt</a:t>
            </a:r>
            <a:endParaRPr lang="en-US" dirty="0"/>
          </a:p>
        </p:txBody>
      </p:sp>
      <p:sp>
        <p:nvSpPr>
          <p:cNvPr id="3" name="Content Placeholder 2"/>
          <p:cNvSpPr>
            <a:spLocks noGrp="1"/>
          </p:cNvSpPr>
          <p:nvPr>
            <p:ph idx="1"/>
          </p:nvPr>
        </p:nvSpPr>
        <p:spPr/>
        <p:txBody>
          <a:bodyPr/>
          <a:lstStyle/>
          <a:p>
            <a:r>
              <a:rPr lang="en-US" dirty="0" smtClean="0"/>
              <a:t>Index the genome</a:t>
            </a:r>
          </a:p>
          <a:p>
            <a:pPr lvl="1"/>
            <a:r>
              <a:rPr lang="en-US" dirty="0" err="1" smtClean="0">
                <a:latin typeface="Courier"/>
                <a:cs typeface="Courier"/>
              </a:rPr>
              <a:t>smalt</a:t>
            </a:r>
            <a:r>
              <a:rPr lang="en-US" dirty="0" smtClean="0">
                <a:latin typeface="Courier"/>
                <a:cs typeface="Courier"/>
              </a:rPr>
              <a:t> index -</a:t>
            </a:r>
            <a:r>
              <a:rPr lang="en-US" dirty="0" err="1" smtClean="0">
                <a:latin typeface="Courier"/>
                <a:cs typeface="Courier"/>
              </a:rPr>
              <a:t>k</a:t>
            </a:r>
            <a:r>
              <a:rPr lang="en-US" dirty="0" smtClean="0">
                <a:latin typeface="Courier"/>
                <a:cs typeface="Courier"/>
              </a:rPr>
              <a:t> 13 -</a:t>
            </a:r>
            <a:r>
              <a:rPr lang="en-US" dirty="0" err="1" smtClean="0">
                <a:latin typeface="Courier"/>
                <a:cs typeface="Courier"/>
              </a:rPr>
              <a:t>s</a:t>
            </a:r>
            <a:r>
              <a:rPr lang="en-US" dirty="0" smtClean="0">
                <a:latin typeface="Courier"/>
                <a:cs typeface="Courier"/>
              </a:rPr>
              <a:t> 6 hs37k13s6 NCBI37.fasta</a:t>
            </a:r>
          </a:p>
          <a:p>
            <a:pPr lvl="1"/>
            <a:r>
              <a:rPr lang="en-US" dirty="0" smtClean="0">
                <a:cs typeface="Courier"/>
              </a:rPr>
              <a:t>Produces an </a:t>
            </a:r>
            <a:r>
              <a:rPr lang="en-US" dirty="0" err="1" smtClean="0">
                <a:cs typeface="Courier"/>
              </a:rPr>
              <a:t>kmer</a:t>
            </a:r>
            <a:r>
              <a:rPr lang="en-US" dirty="0" smtClean="0">
                <a:cs typeface="Courier"/>
              </a:rPr>
              <a:t> index of the genome</a:t>
            </a:r>
          </a:p>
          <a:p>
            <a:pPr lvl="1"/>
            <a:r>
              <a:rPr lang="en-US" dirty="0" smtClean="0"/>
              <a:t>-</a:t>
            </a:r>
            <a:r>
              <a:rPr lang="en-US" dirty="0" err="1" smtClean="0"/>
              <a:t>k</a:t>
            </a:r>
            <a:r>
              <a:rPr lang="en-US" dirty="0" smtClean="0"/>
              <a:t> 13 </a:t>
            </a:r>
            <a:r>
              <a:rPr lang="en-US" dirty="0" err="1" smtClean="0"/>
              <a:t>speciﬁes</a:t>
            </a:r>
            <a:r>
              <a:rPr lang="en-US" dirty="0" smtClean="0"/>
              <a:t> the length, -</a:t>
            </a:r>
            <a:r>
              <a:rPr lang="en-US" dirty="0" err="1" smtClean="0"/>
              <a:t>s</a:t>
            </a:r>
            <a:r>
              <a:rPr lang="en-US" dirty="0" smtClean="0"/>
              <a:t> 6 the spacing of the hashed words </a:t>
            </a:r>
            <a:endParaRPr lang="en-US" dirty="0" smtClean="0">
              <a:cs typeface="Courier"/>
            </a:endParaRPr>
          </a:p>
          <a:p>
            <a:r>
              <a:rPr lang="en-US" dirty="0" smtClean="0"/>
              <a:t>Align the reads</a:t>
            </a:r>
          </a:p>
          <a:p>
            <a:pPr lvl="1"/>
            <a:r>
              <a:rPr lang="en-US" dirty="0" err="1" smtClean="0">
                <a:latin typeface="Courier"/>
                <a:cs typeface="Courier"/>
              </a:rPr>
              <a:t>smalt</a:t>
            </a:r>
            <a:r>
              <a:rPr lang="en-US" dirty="0" smtClean="0">
                <a:latin typeface="Courier"/>
                <a:cs typeface="Courier"/>
              </a:rPr>
              <a:t> map -</a:t>
            </a:r>
            <a:r>
              <a:rPr lang="en-US" dirty="0" err="1" smtClean="0">
                <a:latin typeface="Courier"/>
                <a:cs typeface="Courier"/>
              </a:rPr>
              <a:t>i</a:t>
            </a:r>
            <a:r>
              <a:rPr lang="en-US" dirty="0" smtClean="0">
                <a:latin typeface="Courier"/>
                <a:cs typeface="Courier"/>
              </a:rPr>
              <a:t> 800 hs37k13s6 mate_1.fastq mate_2.fastq</a:t>
            </a:r>
          </a:p>
        </p:txBody>
      </p:sp>
      <p:pic>
        <p:nvPicPr>
          <p:cNvPr id="4" name="Picture 3" descr="Picture 24.png"/>
          <p:cNvPicPr>
            <a:picLocks noChangeAspect="1"/>
          </p:cNvPicPr>
          <p:nvPr/>
        </p:nvPicPr>
        <p:blipFill>
          <a:blip r:embed="rId2"/>
          <a:stretch>
            <a:fillRect/>
          </a:stretch>
        </p:blipFill>
        <p:spPr>
          <a:xfrm>
            <a:off x="915200" y="3160625"/>
            <a:ext cx="7324272" cy="3010079"/>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Parallelising</a:t>
            </a:r>
            <a:r>
              <a:rPr lang="en-US" dirty="0" smtClean="0"/>
              <a:t> Short Read Alignment</a:t>
            </a:r>
            <a:endParaRPr lang="en-US" dirty="0"/>
          </a:p>
        </p:txBody>
      </p:sp>
      <p:sp>
        <p:nvSpPr>
          <p:cNvPr id="3" name="Content Placeholder 2"/>
          <p:cNvSpPr>
            <a:spLocks noGrp="1"/>
          </p:cNvSpPr>
          <p:nvPr>
            <p:ph idx="1"/>
          </p:nvPr>
        </p:nvSpPr>
        <p:spPr>
          <a:xfrm>
            <a:off x="539750" y="1066800"/>
            <a:ext cx="8064500" cy="3345080"/>
          </a:xfrm>
        </p:spPr>
        <p:txBody>
          <a:bodyPr>
            <a:normAutofit fontScale="92500" lnSpcReduction="10000"/>
          </a:bodyPr>
          <a:lstStyle/>
          <a:p>
            <a:r>
              <a:rPr lang="en-US" dirty="0" smtClean="0"/>
              <a:t>Aligning a single lane of reads can take a long time on a single computer</a:t>
            </a:r>
          </a:p>
          <a:p>
            <a:endParaRPr lang="en-US" dirty="0" smtClean="0"/>
          </a:p>
          <a:p>
            <a:r>
              <a:rPr lang="en-US" dirty="0" smtClean="0"/>
              <a:t>Simple parallelism by splitting the data</a:t>
            </a:r>
          </a:p>
          <a:p>
            <a:pPr lvl="1"/>
            <a:r>
              <a:rPr lang="en-US" dirty="0" smtClean="0"/>
              <a:t>Split lane into 1Gbp chunks and align on different processors</a:t>
            </a:r>
          </a:p>
          <a:p>
            <a:pPr lvl="2"/>
            <a:r>
              <a:rPr lang="en-US" dirty="0" smtClean="0"/>
              <a:t>BWA ~8 hours per 1Gbp chunk</a:t>
            </a:r>
          </a:p>
          <a:p>
            <a:pPr lvl="1"/>
            <a:r>
              <a:rPr lang="en-US" dirty="0" smtClean="0"/>
              <a:t>Merge chunk BAM files back into single lane BAM</a:t>
            </a:r>
          </a:p>
          <a:p>
            <a:pPr lvl="2"/>
            <a:r>
              <a:rPr lang="en-US" dirty="0" smtClean="0"/>
              <a:t>‘</a:t>
            </a:r>
            <a:r>
              <a:rPr lang="en-US" dirty="0" err="1" smtClean="0"/>
              <a:t>samtools</a:t>
            </a:r>
            <a:r>
              <a:rPr lang="en-US" dirty="0" smtClean="0"/>
              <a:t> merge’ command</a:t>
            </a:r>
          </a:p>
          <a:p>
            <a:pPr lvl="1"/>
            <a:endParaRPr lang="en-US" dirty="0" smtClean="0"/>
          </a:p>
          <a:p>
            <a:r>
              <a:rPr lang="en-US" b="1" dirty="0" smtClean="0"/>
              <a:t>Always check for truncated BAM files</a:t>
            </a:r>
          </a:p>
          <a:p>
            <a:pPr lvl="1"/>
            <a:r>
              <a:rPr lang="en-US" b="1" dirty="0" smtClean="0"/>
              <a:t>Running ‘</a:t>
            </a:r>
            <a:r>
              <a:rPr lang="en-US" b="1" dirty="0" err="1" smtClean="0"/>
              <a:t>samtools</a:t>
            </a:r>
            <a:r>
              <a:rPr lang="en-US" b="1" dirty="0" smtClean="0"/>
              <a:t> index’ on your BAM file is the simplest way to check</a:t>
            </a:r>
          </a:p>
          <a:p>
            <a:pPr lvl="2"/>
            <a:r>
              <a:rPr lang="en-US" dirty="0" smtClean="0"/>
              <a:t>(it will say ‘The input is probably truncated’ if it does not find the EOF marker)</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QC Metrics from Alignments</a:t>
            </a:r>
            <a:endParaRPr lang="en-US" dirty="0"/>
          </a:p>
        </p:txBody>
      </p:sp>
      <p:sp>
        <p:nvSpPr>
          <p:cNvPr id="3" name="Content Placeholder 2"/>
          <p:cNvSpPr>
            <a:spLocks noGrp="1"/>
          </p:cNvSpPr>
          <p:nvPr>
            <p:ph idx="1"/>
          </p:nvPr>
        </p:nvSpPr>
        <p:spPr/>
        <p:txBody>
          <a:bodyPr/>
          <a:lstStyle/>
          <a:p>
            <a:r>
              <a:rPr lang="en-US" dirty="0" smtClean="0"/>
              <a:t>Several useful metrics to check to assess the quality of your data and alignments produced</a:t>
            </a:r>
          </a:p>
          <a:p>
            <a:pPr lvl="1"/>
            <a:r>
              <a:rPr lang="en-US" dirty="0" smtClean="0"/>
              <a:t>Number of reads mapped, bases mapped, duplicate fragments, reads </a:t>
            </a:r>
            <a:r>
              <a:rPr lang="en-US" dirty="0" err="1" smtClean="0"/>
              <a:t>w</a:t>
            </a:r>
            <a:r>
              <a:rPr lang="en-US" dirty="0" smtClean="0"/>
              <a:t>/adaptor, error rate, fragment size distribution, genotype check</a:t>
            </a:r>
          </a:p>
          <a:p>
            <a:r>
              <a:rPr lang="en-US" dirty="0" smtClean="0"/>
              <a:t>Genotype check – is this the correct sample?</a:t>
            </a:r>
          </a:p>
          <a:p>
            <a:pPr lvl="1"/>
            <a:r>
              <a:rPr lang="en-US" dirty="0" smtClean="0"/>
              <a:t>Use an external set of genotypes for the sample to assess the likelihood that the sample is the expected sample e.g. genotyping chip</a:t>
            </a:r>
          </a:p>
          <a:p>
            <a:r>
              <a:rPr lang="en-US" dirty="0" smtClean="0"/>
              <a:t>Biases in sequencing</a:t>
            </a:r>
          </a:p>
          <a:p>
            <a:pPr lvl="1"/>
            <a:r>
              <a:rPr lang="en-US" dirty="0" smtClean="0"/>
              <a:t>GC vs. depth</a:t>
            </a:r>
          </a:p>
          <a:p>
            <a:pPr lvl="1"/>
            <a:r>
              <a:rPr lang="en-US" dirty="0" err="1" smtClean="0"/>
              <a:t>Indel</a:t>
            </a:r>
            <a:r>
              <a:rPr lang="en-US" dirty="0" smtClean="0"/>
              <a:t> ratio</a:t>
            </a:r>
          </a:p>
          <a:p>
            <a:pPr lvl="1"/>
            <a:r>
              <a:rPr lang="en-US" dirty="0" smtClean="0"/>
              <a:t>Read cycle vs. base content</a:t>
            </a:r>
          </a:p>
          <a:p>
            <a:pPr lvl="1">
              <a:buNone/>
            </a:pPr>
            <a:endParaRPr lang="en-US" dirty="0" smtClean="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GC vs. Depth</a:t>
            </a:r>
            <a:endParaRPr lang="en-US" dirty="0"/>
          </a:p>
        </p:txBody>
      </p:sp>
      <p:pic>
        <p:nvPicPr>
          <p:cNvPr id="4" name="Picture 3" descr="Screen shot 2012-08-30 at 16.30.30.png"/>
          <p:cNvPicPr>
            <a:picLocks noChangeAspect="1"/>
          </p:cNvPicPr>
          <p:nvPr/>
        </p:nvPicPr>
        <p:blipFill>
          <a:blip r:embed="rId3"/>
          <a:stretch>
            <a:fillRect/>
          </a:stretch>
        </p:blipFill>
        <p:spPr>
          <a:xfrm>
            <a:off x="2076450" y="1016000"/>
            <a:ext cx="4991100" cy="4826000"/>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Fragment size</a:t>
            </a:r>
            <a:endParaRPr lang="en-US" dirty="0"/>
          </a:p>
        </p:txBody>
      </p:sp>
      <p:pic>
        <p:nvPicPr>
          <p:cNvPr id="4" name="Content Placeholder 3" descr="Screen shot 2012-08-30 at 16.31.39.png"/>
          <p:cNvPicPr>
            <a:picLocks noGrp="1" noChangeAspect="1"/>
          </p:cNvPicPr>
          <p:nvPr>
            <p:ph idx="1"/>
          </p:nvPr>
        </p:nvPicPr>
        <p:blipFill>
          <a:blip r:embed="rId3"/>
          <a:srcRect l="-3630" r="-3630"/>
          <a:stretch>
            <a:fillRect/>
          </a:stretch>
        </p:blipFill>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Fragment size</a:t>
            </a:r>
            <a:endParaRPr lang="en-US" dirty="0"/>
          </a:p>
        </p:txBody>
      </p:sp>
      <p:pic>
        <p:nvPicPr>
          <p:cNvPr id="4" name="Picture 3"/>
          <p:cNvPicPr>
            <a:picLocks noChangeAspect="1"/>
          </p:cNvPicPr>
          <p:nvPr/>
        </p:nvPicPr>
        <p:blipFill>
          <a:blip r:embed="rId2"/>
          <a:stretch>
            <a:fillRect/>
          </a:stretch>
        </p:blipFill>
        <p:spPr>
          <a:xfrm>
            <a:off x="2052320" y="1305560"/>
            <a:ext cx="4876800" cy="4876800"/>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Indels</a:t>
            </a:r>
            <a:r>
              <a:rPr lang="en-US" dirty="0" smtClean="0"/>
              <a:t> per cycle</a:t>
            </a:r>
            <a:endParaRPr lang="en-US" dirty="0"/>
          </a:p>
        </p:txBody>
      </p:sp>
      <p:pic>
        <p:nvPicPr>
          <p:cNvPr id="4" name="Picture 3" descr="Screen shot 2012-08-30 at 16.32.27.png"/>
          <p:cNvPicPr>
            <a:picLocks noChangeAspect="1"/>
          </p:cNvPicPr>
          <p:nvPr/>
        </p:nvPicPr>
        <p:blipFill>
          <a:blip r:embed="rId3"/>
          <a:stretch>
            <a:fillRect/>
          </a:stretch>
        </p:blipFill>
        <p:spPr>
          <a:xfrm>
            <a:off x="762000" y="951680"/>
            <a:ext cx="7620000" cy="5092700"/>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r>
              <a:rPr lang="en-US" dirty="0" err="1" smtClean="0"/>
              <a:t>Resequencing</a:t>
            </a:r>
            <a:r>
              <a:rPr lang="en-US" dirty="0" smtClean="0"/>
              <a:t> and Variant Calling</a:t>
            </a:r>
            <a:endParaRPr lang="en-US" dirty="0"/>
          </a:p>
        </p:txBody>
      </p:sp>
      <p:sp>
        <p:nvSpPr>
          <p:cNvPr id="13315" name="Rectangle 3">
            <a:hlinkClick r:id="rId3" action="ppaction://hlinksldjump"/>
          </p:cNvPr>
          <p:cNvSpPr>
            <a:spLocks noChangeArrowheads="1"/>
          </p:cNvSpPr>
          <p:nvPr/>
        </p:nvSpPr>
        <p:spPr bwMode="auto">
          <a:xfrm>
            <a:off x="1470025" y="1746381"/>
            <a:ext cx="5873750" cy="611188"/>
          </a:xfrm>
          <a:prstGeom prst="rect">
            <a:avLst/>
          </a:prstGeom>
          <a:solidFill>
            <a:schemeClr val="tx1"/>
          </a:solidFill>
          <a:ln w="9525">
            <a:solidFill>
              <a:schemeClr val="tx1"/>
            </a:solidFill>
            <a:miter lim="800000"/>
            <a:headEnd/>
            <a:tailEnd/>
          </a:ln>
          <a:effectLst/>
        </p:spPr>
        <p:txBody>
          <a:bodyPr wrap="none" lIns="306000" rIns="90000" anchor="ctr">
            <a:prstTxWarp prst="textNoShape">
              <a:avLst/>
            </a:prstTxWarp>
          </a:bodyPr>
          <a:lstStyle/>
          <a:p>
            <a:pPr algn="l" eaLnBrk="0" hangingPunct="0">
              <a:buClr>
                <a:schemeClr val="bg1"/>
              </a:buClr>
              <a:buFont typeface="Webdings" charset="2"/>
              <a:buChar char="4"/>
            </a:pPr>
            <a:r>
              <a:rPr lang="en-GB" sz="2800" b="1" dirty="0" smtClean="0">
                <a:solidFill>
                  <a:schemeClr val="bg1"/>
                </a:solidFill>
              </a:rPr>
              <a:t>Sequence Alignment</a:t>
            </a:r>
            <a:endParaRPr lang="en-GB" sz="2800" b="1" dirty="0">
              <a:solidFill>
                <a:schemeClr val="bg1"/>
              </a:solidFill>
            </a:endParaRPr>
          </a:p>
        </p:txBody>
      </p:sp>
      <p:sp>
        <p:nvSpPr>
          <p:cNvPr id="13317" name="Rectangle 5">
            <a:hlinkClick r:id="rId4" action="ppaction://hlinksldjump"/>
          </p:cNvPr>
          <p:cNvSpPr>
            <a:spLocks noChangeArrowheads="1"/>
          </p:cNvSpPr>
          <p:nvPr/>
        </p:nvSpPr>
        <p:spPr bwMode="auto">
          <a:xfrm>
            <a:off x="1471612" y="4787665"/>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Lab Exercises</a:t>
            </a:r>
            <a:endParaRPr lang="en-GB" sz="2800" b="1" dirty="0"/>
          </a:p>
        </p:txBody>
      </p:sp>
      <p:sp>
        <p:nvSpPr>
          <p:cNvPr id="13318" name="Rectangle 6">
            <a:hlinkClick r:id="rId4" action="ppaction://hlinksldjump"/>
          </p:cNvPr>
          <p:cNvSpPr>
            <a:spLocks noChangeArrowheads="1"/>
          </p:cNvSpPr>
          <p:nvPr/>
        </p:nvSpPr>
        <p:spPr bwMode="auto">
          <a:xfrm>
            <a:off x="1470025" y="2501603"/>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Workflows</a:t>
            </a:r>
            <a:endParaRPr lang="en-GB" sz="2800" b="1" dirty="0"/>
          </a:p>
        </p:txBody>
      </p:sp>
      <p:sp>
        <p:nvSpPr>
          <p:cNvPr id="7" name="Rectangle 6">
            <a:hlinkClick r:id="" action="ppaction://noaction"/>
          </p:cNvPr>
          <p:cNvSpPr>
            <a:spLocks noChangeArrowheads="1"/>
          </p:cNvSpPr>
          <p:nvPr/>
        </p:nvSpPr>
        <p:spPr bwMode="auto">
          <a:xfrm>
            <a:off x="1465263" y="4011832"/>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SNP/</a:t>
            </a:r>
            <a:r>
              <a:rPr lang="en-GB" sz="2800" b="1" dirty="0" err="1" smtClean="0"/>
              <a:t>indel</a:t>
            </a:r>
            <a:r>
              <a:rPr lang="en-GB" sz="2800" b="1" dirty="0" smtClean="0"/>
              <a:t> Calling</a:t>
            </a:r>
            <a:endParaRPr lang="en-GB" sz="2800" b="1" dirty="0"/>
          </a:p>
        </p:txBody>
      </p:sp>
      <p:sp>
        <p:nvSpPr>
          <p:cNvPr id="8" name="Rectangle 6">
            <a:hlinkClick r:id="" action="ppaction://noaction"/>
          </p:cNvPr>
          <p:cNvSpPr>
            <a:spLocks noChangeArrowheads="1"/>
          </p:cNvSpPr>
          <p:nvPr/>
        </p:nvSpPr>
        <p:spPr bwMode="auto">
          <a:xfrm>
            <a:off x="1465263" y="3248206"/>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Data Formats</a:t>
            </a:r>
            <a:endParaRPr lang="en-GB" sz="2800" b="1" dirty="0"/>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Indels</a:t>
            </a:r>
            <a:r>
              <a:rPr lang="en-US" dirty="0" smtClean="0"/>
              <a:t> per cycle</a:t>
            </a:r>
            <a:endParaRPr lang="en-US" dirty="0"/>
          </a:p>
        </p:txBody>
      </p:sp>
      <p:pic>
        <p:nvPicPr>
          <p:cNvPr id="4" name="Picture 3" descr="Screen shot 2012-10-13 at 13.33.08.png"/>
          <p:cNvPicPr>
            <a:picLocks noChangeAspect="1"/>
          </p:cNvPicPr>
          <p:nvPr/>
        </p:nvPicPr>
        <p:blipFill>
          <a:blip r:embed="rId2"/>
          <a:stretch>
            <a:fillRect/>
          </a:stretch>
        </p:blipFill>
        <p:spPr>
          <a:xfrm>
            <a:off x="737870" y="1008380"/>
            <a:ext cx="7607300" cy="5003800"/>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QC Metrics from Alignments</a:t>
            </a:r>
            <a:endParaRPr lang="en-US" dirty="0"/>
          </a:p>
        </p:txBody>
      </p:sp>
      <p:pic>
        <p:nvPicPr>
          <p:cNvPr id="4" name="Picture 3" descr="Screen shot 2012-08-30 at 16.40.15.png"/>
          <p:cNvPicPr>
            <a:picLocks noChangeAspect="1"/>
          </p:cNvPicPr>
          <p:nvPr/>
        </p:nvPicPr>
        <p:blipFill>
          <a:blip r:embed="rId2"/>
          <a:stretch>
            <a:fillRect/>
          </a:stretch>
        </p:blipFill>
        <p:spPr>
          <a:xfrm>
            <a:off x="215900" y="1549400"/>
            <a:ext cx="8712200" cy="3759200"/>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and Links</a:t>
            </a:r>
            <a:endParaRPr lang="en-US" dirty="0"/>
          </a:p>
        </p:txBody>
      </p:sp>
      <p:sp>
        <p:nvSpPr>
          <p:cNvPr id="3" name="Content Placeholder 2"/>
          <p:cNvSpPr>
            <a:spLocks noGrp="1"/>
          </p:cNvSpPr>
          <p:nvPr>
            <p:ph idx="1"/>
          </p:nvPr>
        </p:nvSpPr>
        <p:spPr/>
        <p:txBody>
          <a:bodyPr/>
          <a:lstStyle/>
          <a:p>
            <a:r>
              <a:rPr lang="en-US" dirty="0" err="1" smtClean="0"/>
              <a:t>Flicek</a:t>
            </a:r>
            <a:r>
              <a:rPr lang="en-US" dirty="0" smtClean="0"/>
              <a:t> and Birney (2009) Sense from sequence reads: methods for alignment and assembly, Nature Methods, 6, S6 - S12</a:t>
            </a:r>
          </a:p>
          <a:p>
            <a:endParaRPr lang="en-US" dirty="0" smtClean="0"/>
          </a:p>
          <a:p>
            <a:r>
              <a:rPr lang="en-US" dirty="0" err="1" smtClean="0"/>
              <a:t>Samtools</a:t>
            </a:r>
            <a:r>
              <a:rPr lang="en-US" dirty="0" smtClean="0"/>
              <a:t>: http://</a:t>
            </a:r>
            <a:r>
              <a:rPr lang="en-US" dirty="0" err="1" smtClean="0"/>
              <a:t>samtools.sourceforge.net</a:t>
            </a:r>
            <a:r>
              <a:rPr lang="en-US" dirty="0" smtClean="0"/>
              <a:t>/</a:t>
            </a:r>
          </a:p>
          <a:p>
            <a:endParaRPr lang="en-US" dirty="0" smtClean="0"/>
          </a:p>
          <a:p>
            <a:r>
              <a:rPr lang="en-US" dirty="0" smtClean="0"/>
              <a:t>BWA: http://bio-</a:t>
            </a:r>
            <a:r>
              <a:rPr lang="en-US" dirty="0" err="1" smtClean="0"/>
              <a:t>bwa.sourceforge.net/bwa.shtml</a:t>
            </a:r>
            <a:endParaRPr lang="en-US" dirty="0" smtClean="0"/>
          </a:p>
          <a:p>
            <a:endParaRPr lang="en-US" dirty="0" smtClean="0"/>
          </a:p>
          <a:p>
            <a:r>
              <a:rPr lang="en-US" dirty="0" err="1" smtClean="0"/>
              <a:t>Smalt</a:t>
            </a:r>
            <a:r>
              <a:rPr lang="en-US" dirty="0" smtClean="0"/>
              <a:t>: http://</a:t>
            </a:r>
            <a:r>
              <a:rPr lang="en-US" dirty="0" err="1" smtClean="0"/>
              <a:t>www.sanger.ac.uk/resources/software/smalt</a:t>
            </a:r>
            <a:r>
              <a:rPr lang="en-US" dirty="0" smtClean="0"/>
              <a:t>/</a:t>
            </a:r>
          </a:p>
          <a:p>
            <a:endParaRPr lang="en-US" dirty="0" smtClean="0"/>
          </a:p>
          <a:p>
            <a:r>
              <a:rPr lang="en-US" dirty="0" smtClean="0"/>
              <a:t>Local realignment</a:t>
            </a:r>
          </a:p>
          <a:p>
            <a:pPr lvl="1"/>
            <a:r>
              <a:rPr lang="en-US" dirty="0" err="1" smtClean="0"/>
              <a:t>http://www.broadinstitute.org/gsa/wiki/index.php/Local_realignment_around_indels</a:t>
            </a:r>
            <a:endParaRPr lang="en-US" dirty="0" smtClean="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r>
              <a:rPr lang="en-US" dirty="0" err="1"/>
              <a:t>Resequencing</a:t>
            </a:r>
            <a:r>
              <a:rPr lang="en-US" dirty="0"/>
              <a:t> and Variant Calling</a:t>
            </a:r>
          </a:p>
        </p:txBody>
      </p:sp>
      <p:sp>
        <p:nvSpPr>
          <p:cNvPr id="13315" name="Rectangle 3">
            <a:hlinkClick r:id="rId3" action="ppaction://hlinksldjump"/>
          </p:cNvPr>
          <p:cNvSpPr>
            <a:spLocks noChangeArrowheads="1"/>
          </p:cNvSpPr>
          <p:nvPr/>
        </p:nvSpPr>
        <p:spPr bwMode="auto">
          <a:xfrm>
            <a:off x="1470025" y="2518541"/>
            <a:ext cx="5873750" cy="611188"/>
          </a:xfrm>
          <a:prstGeom prst="rect">
            <a:avLst/>
          </a:prstGeom>
          <a:solidFill>
            <a:schemeClr val="tx1"/>
          </a:solidFill>
          <a:ln w="9525">
            <a:solidFill>
              <a:schemeClr val="tx1"/>
            </a:solidFill>
            <a:miter lim="800000"/>
            <a:headEnd/>
            <a:tailEnd/>
          </a:ln>
          <a:effectLst/>
        </p:spPr>
        <p:txBody>
          <a:bodyPr wrap="none" lIns="306000" rIns="90000" anchor="ctr">
            <a:prstTxWarp prst="textNoShape">
              <a:avLst/>
            </a:prstTxWarp>
          </a:bodyPr>
          <a:lstStyle/>
          <a:p>
            <a:pPr algn="l" eaLnBrk="0" hangingPunct="0">
              <a:buClr>
                <a:schemeClr val="bg1"/>
              </a:buClr>
              <a:buFont typeface="Webdings" charset="2"/>
              <a:buChar char="4"/>
            </a:pPr>
            <a:r>
              <a:rPr lang="en-GB" sz="2800" b="1" dirty="0" smtClean="0">
                <a:solidFill>
                  <a:schemeClr val="bg1"/>
                </a:solidFill>
              </a:rPr>
              <a:t>NGS Workflows</a:t>
            </a:r>
            <a:endParaRPr lang="en-GB" sz="2800" b="1" dirty="0">
              <a:solidFill>
                <a:schemeClr val="bg1"/>
              </a:solidFill>
            </a:endParaRPr>
          </a:p>
        </p:txBody>
      </p:sp>
      <p:sp>
        <p:nvSpPr>
          <p:cNvPr id="13318" name="Rectangle 6">
            <a:hlinkClick r:id="rId4" action="ppaction://hlinksldjump"/>
          </p:cNvPr>
          <p:cNvSpPr>
            <a:spLocks noChangeArrowheads="1"/>
          </p:cNvSpPr>
          <p:nvPr/>
        </p:nvSpPr>
        <p:spPr bwMode="auto">
          <a:xfrm>
            <a:off x="1465263" y="1822004"/>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Sequence Alignment</a:t>
            </a:r>
            <a:endParaRPr lang="en-GB" sz="2800" b="1" dirty="0"/>
          </a:p>
        </p:txBody>
      </p:sp>
      <p:sp>
        <p:nvSpPr>
          <p:cNvPr id="12" name="Rectangle 5">
            <a:hlinkClick r:id="rId4" action="ppaction://hlinksldjump"/>
          </p:cNvPr>
          <p:cNvSpPr>
            <a:spLocks noChangeArrowheads="1"/>
          </p:cNvSpPr>
          <p:nvPr/>
        </p:nvSpPr>
        <p:spPr bwMode="auto">
          <a:xfrm>
            <a:off x="1465263" y="4787665"/>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Lab Exercises</a:t>
            </a:r>
            <a:endParaRPr lang="en-GB" sz="2800" b="1" dirty="0"/>
          </a:p>
        </p:txBody>
      </p:sp>
      <p:sp>
        <p:nvSpPr>
          <p:cNvPr id="14" name="Rectangle 13">
            <a:hlinkClick r:id="" action="ppaction://noaction"/>
          </p:cNvPr>
          <p:cNvSpPr>
            <a:spLocks noChangeArrowheads="1"/>
          </p:cNvSpPr>
          <p:nvPr/>
        </p:nvSpPr>
        <p:spPr bwMode="auto">
          <a:xfrm>
            <a:off x="1458914" y="4011832"/>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SNP/</a:t>
            </a:r>
            <a:r>
              <a:rPr lang="en-GB" sz="2800" b="1" dirty="0" err="1" smtClean="0"/>
              <a:t>indel</a:t>
            </a:r>
            <a:r>
              <a:rPr lang="en-GB" sz="2800" b="1" dirty="0" smtClean="0"/>
              <a:t> Calling</a:t>
            </a:r>
            <a:endParaRPr lang="en-GB" sz="2800" b="1" dirty="0"/>
          </a:p>
        </p:txBody>
      </p:sp>
      <p:sp>
        <p:nvSpPr>
          <p:cNvPr id="15" name="Rectangle 6">
            <a:hlinkClick r:id="" action="ppaction://noaction"/>
          </p:cNvPr>
          <p:cNvSpPr>
            <a:spLocks noChangeArrowheads="1"/>
          </p:cNvSpPr>
          <p:nvPr/>
        </p:nvSpPr>
        <p:spPr bwMode="auto">
          <a:xfrm>
            <a:off x="1458914" y="3248206"/>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Data Formats</a:t>
            </a:r>
            <a:endParaRPr lang="en-GB" sz="2800" b="1" dirty="0"/>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NGS Workflows</a:t>
            </a:r>
            <a:endParaRPr lang="en-US" dirty="0"/>
          </a:p>
        </p:txBody>
      </p:sp>
      <p:sp>
        <p:nvSpPr>
          <p:cNvPr id="3" name="Content Placeholder 2"/>
          <p:cNvSpPr>
            <a:spLocks noGrp="1"/>
          </p:cNvSpPr>
          <p:nvPr>
            <p:ph idx="1"/>
          </p:nvPr>
        </p:nvSpPr>
        <p:spPr/>
        <p:txBody>
          <a:bodyPr/>
          <a:lstStyle/>
          <a:p>
            <a:r>
              <a:rPr lang="en-US" dirty="0" smtClean="0"/>
              <a:t>Next-gen sequencing experiments</a:t>
            </a:r>
          </a:p>
          <a:p>
            <a:pPr lvl="1"/>
            <a:r>
              <a:rPr lang="en-US" dirty="0" smtClean="0"/>
              <a:t>Several, tens or hundreds of samples</a:t>
            </a:r>
          </a:p>
          <a:p>
            <a:pPr lvl="1"/>
            <a:r>
              <a:rPr lang="en-US" dirty="0" smtClean="0"/>
              <a:t>One or more sequencing libraries per sample</a:t>
            </a:r>
          </a:p>
          <a:p>
            <a:pPr lvl="1"/>
            <a:r>
              <a:rPr lang="en-US" dirty="0" smtClean="0"/>
              <a:t>Sample could constitute several libraries</a:t>
            </a:r>
          </a:p>
          <a:p>
            <a:r>
              <a:rPr lang="en-US" dirty="0" smtClean="0"/>
              <a:t>Reference based analysis or de novo assembly</a:t>
            </a:r>
          </a:p>
          <a:p>
            <a:r>
              <a:rPr lang="en-US" dirty="0" smtClean="0"/>
              <a:t>How the data is processed can have consequences on quality of variant calling</a:t>
            </a:r>
          </a:p>
          <a:p>
            <a:r>
              <a:rPr lang="en-US" dirty="0" smtClean="0"/>
              <a:t>Alignment of the reads onto the reference is just the first step</a:t>
            </a:r>
          </a:p>
          <a:p>
            <a:pPr lvl="1"/>
            <a:r>
              <a:rPr lang="en-US" dirty="0" smtClean="0"/>
              <a:t>QC of data is very important for good calls</a:t>
            </a:r>
          </a:p>
          <a:p>
            <a:pPr lvl="2"/>
            <a:r>
              <a:rPr lang="en-US" dirty="0" smtClean="0"/>
              <a:t>Biases in the library or sequence data will produce unexpected results or missed variant calls</a:t>
            </a:r>
          </a:p>
          <a:p>
            <a:pPr lvl="2"/>
            <a:r>
              <a:rPr lang="en-US" dirty="0" smtClean="0"/>
              <a:t>E.g. GC biases</a:t>
            </a:r>
          </a:p>
          <a:p>
            <a:pPr lvl="1"/>
            <a:r>
              <a:rPr lang="en-US" dirty="0" smtClean="0"/>
              <a:t>How the data is processed prior to variant calling is important</a:t>
            </a:r>
          </a:p>
          <a:p>
            <a:pPr lvl="2"/>
            <a:r>
              <a:rPr lang="en-US" dirty="0" smtClean="0"/>
              <a:t>Certain computational steps that should be carried out to improve the quality of the data and alignments prior to calling</a:t>
            </a:r>
          </a:p>
          <a:p>
            <a:pPr lvl="2"/>
            <a:r>
              <a:rPr lang="en-US" dirty="0" smtClean="0"/>
              <a:t>Mapping -&gt; improvement -&gt; merging -&gt; variant calling</a:t>
            </a:r>
            <a:endParaRPr lang="en-US"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Production Workflow</a:t>
            </a:r>
            <a:endParaRPr lang="en-US" dirty="0"/>
          </a:p>
        </p:txBody>
      </p:sp>
      <p:grpSp>
        <p:nvGrpSpPr>
          <p:cNvPr id="3" name="Group 67"/>
          <p:cNvGrpSpPr/>
          <p:nvPr/>
        </p:nvGrpSpPr>
        <p:grpSpPr>
          <a:xfrm>
            <a:off x="474321" y="1041714"/>
            <a:ext cx="8129384" cy="2694334"/>
            <a:chOff x="474321" y="1041714"/>
            <a:chExt cx="8129384" cy="2694334"/>
          </a:xfrm>
        </p:grpSpPr>
        <p:sp>
          <p:nvSpPr>
            <p:cNvPr id="71" name="Rectangle 70"/>
            <p:cNvSpPr/>
            <p:nvPr/>
          </p:nvSpPr>
          <p:spPr bwMode="auto">
            <a:xfrm>
              <a:off x="474321" y="1041714"/>
              <a:ext cx="8129384" cy="2230243"/>
            </a:xfrm>
            <a:prstGeom prst="rect">
              <a:avLst/>
            </a:prstGeom>
            <a:solidFill>
              <a:srgbClr val="EFF3E6"/>
            </a:solidFill>
            <a:ln w="9525" cap="flat" cmpd="sng" algn="ctr">
              <a:solidFill>
                <a:srgbClr val="F2F5EC"/>
              </a:solidFill>
              <a:prstDash val="solid"/>
              <a:round/>
              <a:headEnd type="none" w="med" len="med"/>
              <a:tailEnd type="none" w="med" len="med"/>
            </a:ln>
            <a:effectLst/>
          </p:spPr>
          <p:txBody>
            <a:bodyPr rtlCol="0" anchor="ctr"/>
            <a:lstStyle/>
            <a:p>
              <a:pPr algn="r"/>
              <a:r>
                <a:rPr lang="en-US" sz="2200" b="1" dirty="0" smtClean="0"/>
                <a:t>Merge Up</a:t>
              </a:r>
            </a:p>
          </p:txBody>
        </p:sp>
        <p:sp>
          <p:nvSpPr>
            <p:cNvPr id="36" name="Rounded Rectangle 35"/>
            <p:cNvSpPr/>
            <p:nvPr/>
          </p:nvSpPr>
          <p:spPr bwMode="auto">
            <a:xfrm>
              <a:off x="1725609" y="2416004"/>
              <a:ext cx="4721265" cy="855954"/>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40" name="Rounded Rectangle 39"/>
            <p:cNvSpPr/>
            <p:nvPr/>
          </p:nvSpPr>
          <p:spPr bwMode="auto">
            <a:xfrm>
              <a:off x="5136517" y="258167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42" name="Straight Arrow Connector 41"/>
            <p:cNvCxnSpPr>
              <a:stCxn id="29" idx="0"/>
              <a:endCxn id="40" idx="2"/>
            </p:cNvCxnSpPr>
            <p:nvPr/>
          </p:nvCxnSpPr>
          <p:spPr bwMode="auto">
            <a:xfrm rot="5400000" flipH="1" flipV="1">
              <a:off x="4752301" y="3089006"/>
              <a:ext cx="891534" cy="40148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4" name="Straight Arrow Connector 43"/>
            <p:cNvCxnSpPr>
              <a:stCxn id="33" idx="0"/>
            </p:cNvCxnSpPr>
            <p:nvPr/>
          </p:nvCxnSpPr>
          <p:spPr bwMode="auto">
            <a:xfrm rot="16200000" flipV="1">
              <a:off x="5124748" y="3172673"/>
              <a:ext cx="864456" cy="26229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5" name="Rounded Rectangle 44"/>
            <p:cNvSpPr/>
            <p:nvPr/>
          </p:nvSpPr>
          <p:spPr bwMode="auto">
            <a:xfrm>
              <a:off x="2596455" y="257369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46" name="Straight Arrow Connector 45"/>
            <p:cNvCxnSpPr>
              <a:endCxn id="45" idx="2"/>
            </p:cNvCxnSpPr>
            <p:nvPr/>
          </p:nvCxnSpPr>
          <p:spPr bwMode="auto">
            <a:xfrm rot="5400000" flipH="1" flipV="1">
              <a:off x="2226045" y="3067226"/>
              <a:ext cx="863922" cy="40148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7" name="Straight Arrow Connector 46"/>
            <p:cNvCxnSpPr/>
            <p:nvPr/>
          </p:nvCxnSpPr>
          <p:spPr bwMode="auto">
            <a:xfrm rot="16200000" flipV="1">
              <a:off x="2584686" y="3137087"/>
              <a:ext cx="864456" cy="26229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9" name="Straight Arrow Connector 48"/>
            <p:cNvCxnSpPr/>
            <p:nvPr/>
          </p:nvCxnSpPr>
          <p:spPr bwMode="auto">
            <a:xfrm rot="5400000" flipH="1" flipV="1">
              <a:off x="3476480" y="3155691"/>
              <a:ext cx="857556" cy="26174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0" name="Rounded Rectangle 49"/>
            <p:cNvSpPr/>
            <p:nvPr/>
          </p:nvSpPr>
          <p:spPr bwMode="auto">
            <a:xfrm>
              <a:off x="3756027" y="258911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51" name="TextBox 50"/>
            <p:cNvSpPr txBox="1"/>
            <p:nvPr/>
          </p:nvSpPr>
          <p:spPr>
            <a:xfrm>
              <a:off x="697172" y="2640758"/>
              <a:ext cx="706368" cy="461665"/>
            </a:xfrm>
            <a:prstGeom prst="rect">
              <a:avLst/>
            </a:prstGeom>
            <a:noFill/>
          </p:spPr>
          <p:txBody>
            <a:bodyPr wrap="none" rtlCol="0">
              <a:spAutoFit/>
            </a:bodyPr>
            <a:lstStyle/>
            <a:p>
              <a:pPr algn="ctr"/>
              <a:r>
                <a:rPr lang="en-US" sz="1200" b="1" dirty="0" smtClean="0"/>
                <a:t>Library</a:t>
              </a:r>
            </a:p>
            <a:p>
              <a:pPr algn="ctr"/>
              <a:r>
                <a:rPr lang="en-US" sz="1200" b="1" dirty="0" smtClean="0"/>
                <a:t>merge</a:t>
              </a:r>
            </a:p>
          </p:txBody>
        </p:sp>
        <p:sp>
          <p:nvSpPr>
            <p:cNvPr id="62" name="TextBox 61"/>
            <p:cNvSpPr txBox="1"/>
            <p:nvPr/>
          </p:nvSpPr>
          <p:spPr>
            <a:xfrm>
              <a:off x="6571116" y="2686925"/>
              <a:ext cx="890238" cy="369332"/>
            </a:xfrm>
            <a:prstGeom prst="rect">
              <a:avLst/>
            </a:prstGeom>
            <a:noFill/>
          </p:spPr>
          <p:txBody>
            <a:bodyPr wrap="none" rtlCol="0">
              <a:spAutoFit/>
            </a:bodyPr>
            <a:lstStyle/>
            <a:p>
              <a:r>
                <a:rPr lang="en-US" dirty="0" smtClean="0"/>
                <a:t>Library</a:t>
              </a:r>
              <a:endParaRPr lang="en-US" dirty="0"/>
            </a:p>
          </p:txBody>
        </p:sp>
        <p:grpSp>
          <p:nvGrpSpPr>
            <p:cNvPr id="7" name="Group 67"/>
            <p:cNvGrpSpPr/>
            <p:nvPr/>
          </p:nvGrpSpPr>
          <p:grpSpPr>
            <a:xfrm>
              <a:off x="836723" y="1243054"/>
              <a:ext cx="7615120" cy="1346058"/>
              <a:chOff x="836723" y="1243054"/>
              <a:chExt cx="7615120" cy="1346058"/>
            </a:xfrm>
          </p:grpSpPr>
          <p:sp>
            <p:nvSpPr>
              <p:cNvPr id="52" name="Rounded Rectangle 51"/>
              <p:cNvSpPr/>
              <p:nvPr/>
            </p:nvSpPr>
            <p:spPr bwMode="auto">
              <a:xfrm>
                <a:off x="1725609" y="1243054"/>
                <a:ext cx="4721265" cy="855954"/>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53" name="Rounded Rectangle 52"/>
              <p:cNvSpPr/>
              <p:nvPr/>
            </p:nvSpPr>
            <p:spPr bwMode="auto">
              <a:xfrm>
                <a:off x="3148061" y="1491020"/>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6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NA34842</a:t>
                </a:r>
                <a:endParaRPr kumimoji="0" lang="en-US" sz="6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54" name="Rounded Rectangle 53"/>
              <p:cNvSpPr/>
              <p:nvPr/>
            </p:nvSpPr>
            <p:spPr bwMode="auto">
              <a:xfrm>
                <a:off x="4541221" y="1491020"/>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6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NA87465</a:t>
                </a:r>
                <a:endParaRPr kumimoji="0" lang="en-US" sz="6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56" name="Straight Arrow Connector 55"/>
              <p:cNvCxnSpPr>
                <a:stCxn id="50" idx="0"/>
              </p:cNvCxnSpPr>
              <p:nvPr/>
            </p:nvCxnSpPr>
            <p:spPr bwMode="auto">
              <a:xfrm rot="16200000" flipV="1">
                <a:off x="3303617" y="1874409"/>
                <a:ext cx="835784" cy="59362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58" name="Straight Arrow Connector 57"/>
              <p:cNvCxnSpPr>
                <a:stCxn id="45" idx="0"/>
                <a:endCxn id="53" idx="2"/>
              </p:cNvCxnSpPr>
              <p:nvPr/>
            </p:nvCxnSpPr>
            <p:spPr bwMode="auto">
              <a:xfrm rot="5400000" flipH="1" flipV="1">
                <a:off x="2724366" y="1887710"/>
                <a:ext cx="820370" cy="55160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60" name="Straight Arrow Connector 59"/>
              <p:cNvCxnSpPr>
                <a:stCxn id="40" idx="0"/>
              </p:cNvCxnSpPr>
              <p:nvPr/>
            </p:nvCxnSpPr>
            <p:spPr bwMode="auto">
              <a:xfrm rot="16200000" flipV="1">
                <a:off x="4686990" y="1869852"/>
                <a:ext cx="828344" cy="59529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61" name="TextBox 60"/>
              <p:cNvSpPr txBox="1"/>
              <p:nvPr/>
            </p:nvSpPr>
            <p:spPr>
              <a:xfrm>
                <a:off x="6560956" y="1334194"/>
                <a:ext cx="1890887" cy="369332"/>
              </a:xfrm>
              <a:prstGeom prst="rect">
                <a:avLst/>
              </a:prstGeom>
              <a:noFill/>
            </p:spPr>
            <p:txBody>
              <a:bodyPr wrap="none" rtlCol="0">
                <a:spAutoFit/>
              </a:bodyPr>
              <a:lstStyle/>
              <a:p>
                <a:r>
                  <a:rPr lang="en-US" dirty="0" smtClean="0"/>
                  <a:t>Sample/Platform</a:t>
                </a:r>
                <a:endParaRPr lang="en-US" dirty="0"/>
              </a:p>
            </p:txBody>
          </p:sp>
          <p:sp>
            <p:nvSpPr>
              <p:cNvPr id="65" name="TextBox 64"/>
              <p:cNvSpPr txBox="1"/>
              <p:nvPr/>
            </p:nvSpPr>
            <p:spPr>
              <a:xfrm>
                <a:off x="836723" y="1491020"/>
                <a:ext cx="732066" cy="461665"/>
              </a:xfrm>
              <a:prstGeom prst="rect">
                <a:avLst/>
              </a:prstGeom>
              <a:noFill/>
            </p:spPr>
            <p:txBody>
              <a:bodyPr wrap="none" rtlCol="0">
                <a:spAutoFit/>
              </a:bodyPr>
              <a:lstStyle/>
              <a:p>
                <a:pPr algn="ctr"/>
                <a:r>
                  <a:rPr lang="en-US" sz="1200" b="1" dirty="0" smtClean="0"/>
                  <a:t>Sample</a:t>
                </a:r>
              </a:p>
              <a:p>
                <a:pPr algn="ctr"/>
                <a:r>
                  <a:rPr lang="en-US" sz="1200" b="1" dirty="0" smtClean="0"/>
                  <a:t>merge</a:t>
                </a:r>
              </a:p>
            </p:txBody>
          </p:sp>
        </p:grpSp>
      </p:grpSp>
      <p:sp>
        <p:nvSpPr>
          <p:cNvPr id="64" name="Right Arrow 63"/>
          <p:cNvSpPr/>
          <p:nvPr/>
        </p:nvSpPr>
        <p:spPr bwMode="auto">
          <a:xfrm>
            <a:off x="7701188" y="1543908"/>
            <a:ext cx="1361532" cy="516891"/>
          </a:xfrm>
          <a:prstGeom prst="right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grpSp>
        <p:nvGrpSpPr>
          <p:cNvPr id="13" name="Group 68"/>
          <p:cNvGrpSpPr/>
          <p:nvPr/>
        </p:nvGrpSpPr>
        <p:grpSpPr>
          <a:xfrm>
            <a:off x="461061" y="3506656"/>
            <a:ext cx="8129384" cy="2727244"/>
            <a:chOff x="461061" y="3506656"/>
            <a:chExt cx="8129384" cy="2727244"/>
          </a:xfrm>
        </p:grpSpPr>
        <p:grpSp>
          <p:nvGrpSpPr>
            <p:cNvPr id="37" name="Group 72"/>
            <p:cNvGrpSpPr/>
            <p:nvPr/>
          </p:nvGrpSpPr>
          <p:grpSpPr>
            <a:xfrm>
              <a:off x="461061" y="3506656"/>
              <a:ext cx="8129384" cy="2727244"/>
              <a:chOff x="461061" y="3506656"/>
              <a:chExt cx="8129384" cy="2727244"/>
            </a:xfrm>
          </p:grpSpPr>
          <p:sp>
            <p:nvSpPr>
              <p:cNvPr id="70" name="Rectangle 69"/>
              <p:cNvSpPr/>
              <p:nvPr/>
            </p:nvSpPr>
            <p:spPr bwMode="auto">
              <a:xfrm>
                <a:off x="461061" y="3506656"/>
                <a:ext cx="8129384" cy="2658214"/>
              </a:xfrm>
              <a:prstGeom prst="rect">
                <a:avLst/>
              </a:prstGeom>
              <a:solidFill>
                <a:srgbClr val="EFF3E6"/>
              </a:solidFill>
              <a:ln w="9525" cap="flat" cmpd="sng" algn="ctr">
                <a:solidFill>
                  <a:srgbClr val="F2F5EC"/>
                </a:solidFill>
                <a:prstDash val="solid"/>
                <a:round/>
                <a:headEnd type="none" w="med" len="med"/>
                <a:tailEnd type="none" w="med" len="med"/>
              </a:ln>
              <a:effectLst/>
            </p:spPr>
            <p:txBody>
              <a:bodyPr rtlCol="0" anchor="ctr"/>
              <a:lstStyle/>
              <a:p>
                <a:pPr algn="r"/>
                <a:r>
                  <a:rPr lang="en-US" sz="2200" b="1" dirty="0" smtClean="0"/>
                  <a:t>Import</a:t>
                </a:r>
              </a:p>
              <a:p>
                <a:pPr algn="r"/>
                <a:r>
                  <a:rPr lang="en-US" sz="2200" b="1" dirty="0" smtClean="0"/>
                  <a:t>+</a:t>
                </a:r>
              </a:p>
              <a:p>
                <a:pPr algn="r"/>
                <a:r>
                  <a:rPr lang="en-US" sz="2200" b="1" dirty="0" smtClean="0"/>
                  <a:t>Improvement</a:t>
                </a:r>
              </a:p>
            </p:txBody>
          </p:sp>
          <p:sp>
            <p:nvSpPr>
              <p:cNvPr id="4" name="Rounded Rectangle 3"/>
              <p:cNvSpPr/>
              <p:nvPr/>
            </p:nvSpPr>
            <p:spPr bwMode="auto">
              <a:xfrm>
                <a:off x="1725609" y="3575686"/>
                <a:ext cx="4721265" cy="1615270"/>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pic>
            <p:nvPicPr>
              <p:cNvPr id="5" name="Picture 4" descr="Picture 12.png"/>
              <p:cNvPicPr>
                <a:picLocks noChangeAspect="1"/>
              </p:cNvPicPr>
              <p:nvPr/>
            </p:nvPicPr>
            <p:blipFill>
              <a:blip r:embed="rId3"/>
              <a:stretch>
                <a:fillRect/>
              </a:stretch>
            </p:blipFill>
            <p:spPr>
              <a:xfrm>
                <a:off x="2868281" y="5273792"/>
                <a:ext cx="1093047" cy="960108"/>
              </a:xfrm>
              <a:prstGeom prst="rect">
                <a:avLst/>
              </a:prstGeom>
            </p:spPr>
          </p:pic>
          <p:sp>
            <p:nvSpPr>
              <p:cNvPr id="6" name="Rounded Rectangle 5"/>
              <p:cNvSpPr/>
              <p:nvPr/>
            </p:nvSpPr>
            <p:spPr bwMode="auto">
              <a:xfrm>
                <a:off x="2222583" y="485961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8" name="Rounded Rectangle 7"/>
              <p:cNvSpPr/>
              <p:nvPr/>
            </p:nvSpPr>
            <p:spPr bwMode="auto">
              <a:xfrm>
                <a:off x="2899568" y="485961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9" name="Rounded Rectangle 8"/>
              <p:cNvSpPr/>
              <p:nvPr/>
            </p:nvSpPr>
            <p:spPr bwMode="auto">
              <a:xfrm>
                <a:off x="3511547" y="4880864"/>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0" name="TextBox 9"/>
              <p:cNvSpPr txBox="1"/>
              <p:nvPr/>
            </p:nvSpPr>
            <p:spPr>
              <a:xfrm>
                <a:off x="4088158" y="4746228"/>
                <a:ext cx="646331" cy="369332"/>
              </a:xfrm>
              <a:prstGeom prst="rect">
                <a:avLst/>
              </a:prstGeom>
              <a:noFill/>
            </p:spPr>
            <p:txBody>
              <a:bodyPr wrap="none" rtlCol="0">
                <a:spAutoFit/>
              </a:bodyPr>
              <a:lstStyle/>
              <a:p>
                <a:r>
                  <a:rPr lang="en-US" dirty="0" smtClean="0"/>
                  <a:t>……</a:t>
                </a:r>
                <a:endParaRPr lang="en-US" dirty="0"/>
              </a:p>
            </p:txBody>
          </p:sp>
          <p:sp>
            <p:nvSpPr>
              <p:cNvPr id="11" name="Rounded Rectangle 10"/>
              <p:cNvSpPr/>
              <p:nvPr/>
            </p:nvSpPr>
            <p:spPr bwMode="auto">
              <a:xfrm>
                <a:off x="4734489" y="487449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2" name="Rounded Rectangle 11"/>
              <p:cNvSpPr/>
              <p:nvPr/>
            </p:nvSpPr>
            <p:spPr bwMode="auto">
              <a:xfrm>
                <a:off x="5369514" y="487449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14" name="Straight Arrow Connector 13"/>
              <p:cNvCxnSpPr>
                <a:stCxn id="6" idx="0"/>
              </p:cNvCxnSpPr>
              <p:nvPr/>
            </p:nvCxnSpPr>
            <p:spPr bwMode="auto">
              <a:xfrm rot="16200000" flipV="1">
                <a:off x="2319209" y="4693951"/>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5" name="Rounded Rectangle 14"/>
              <p:cNvSpPr/>
              <p:nvPr/>
            </p:nvSpPr>
            <p:spPr bwMode="auto">
              <a:xfrm>
                <a:off x="2208778" y="4279780"/>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6" name="Rounded Rectangle 15"/>
              <p:cNvSpPr/>
              <p:nvPr/>
            </p:nvSpPr>
            <p:spPr bwMode="auto">
              <a:xfrm>
                <a:off x="2899568" y="4301026"/>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7" name="Rounded Rectangle 16"/>
              <p:cNvSpPr/>
              <p:nvPr/>
            </p:nvSpPr>
            <p:spPr bwMode="auto">
              <a:xfrm>
                <a:off x="3511547" y="4308466"/>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8" name="Rounded Rectangle 17"/>
              <p:cNvSpPr/>
              <p:nvPr/>
            </p:nvSpPr>
            <p:spPr bwMode="auto">
              <a:xfrm>
                <a:off x="4734489" y="431483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19" name="Straight Arrow Connector 18"/>
              <p:cNvCxnSpPr/>
              <p:nvPr/>
            </p:nvCxnSpPr>
            <p:spPr bwMode="auto">
              <a:xfrm rot="16200000" flipV="1">
                <a:off x="2996199" y="4680679"/>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0" name="Straight Arrow Connector 19"/>
              <p:cNvCxnSpPr/>
              <p:nvPr/>
            </p:nvCxnSpPr>
            <p:spPr bwMode="auto">
              <a:xfrm rot="16200000" flipV="1">
                <a:off x="3604164" y="4708825"/>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1" name="Straight Arrow Connector 20"/>
              <p:cNvCxnSpPr/>
              <p:nvPr/>
            </p:nvCxnSpPr>
            <p:spPr bwMode="auto">
              <a:xfrm rot="16200000" flipV="1">
                <a:off x="4818444" y="4739326"/>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2" name="Rounded Rectangle 21"/>
              <p:cNvSpPr/>
              <p:nvPr/>
            </p:nvSpPr>
            <p:spPr bwMode="auto">
              <a:xfrm>
                <a:off x="5425284" y="4315366"/>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23" name="Straight Arrow Connector 22"/>
              <p:cNvCxnSpPr/>
              <p:nvPr/>
            </p:nvCxnSpPr>
            <p:spPr bwMode="auto">
              <a:xfrm rot="16200000" flipV="1">
                <a:off x="5509239" y="4739860"/>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4" name="TextBox 23"/>
              <p:cNvSpPr txBox="1"/>
              <p:nvPr/>
            </p:nvSpPr>
            <p:spPr>
              <a:xfrm>
                <a:off x="501931" y="4442056"/>
                <a:ext cx="1283499" cy="461665"/>
              </a:xfrm>
              <a:prstGeom prst="rect">
                <a:avLst/>
              </a:prstGeom>
              <a:noFill/>
            </p:spPr>
            <p:txBody>
              <a:bodyPr wrap="none" rtlCol="0">
                <a:spAutoFit/>
              </a:bodyPr>
              <a:lstStyle/>
              <a:p>
                <a:r>
                  <a:rPr lang="en-US" sz="1200" b="1" dirty="0" smtClean="0"/>
                  <a:t>Alignment </a:t>
                </a:r>
              </a:p>
              <a:p>
                <a:r>
                  <a:rPr lang="en-US" sz="1200" dirty="0" smtClean="0"/>
                  <a:t>(</a:t>
                </a:r>
                <a:r>
                  <a:rPr lang="en-US" sz="1200" dirty="0" err="1" smtClean="0"/>
                  <a:t>bwa</a:t>
                </a:r>
                <a:r>
                  <a:rPr lang="en-US" sz="1200" dirty="0" smtClean="0"/>
                  <a:t>, </a:t>
                </a:r>
                <a:r>
                  <a:rPr lang="en-US" sz="1200" dirty="0" err="1" smtClean="0"/>
                  <a:t>smalt</a:t>
                </a:r>
                <a:r>
                  <a:rPr lang="en-US" sz="1200" dirty="0" smtClean="0"/>
                  <a:t> etc)</a:t>
                </a:r>
                <a:endParaRPr lang="en-US" sz="1200" dirty="0"/>
              </a:p>
            </p:txBody>
          </p:sp>
          <p:cxnSp>
            <p:nvCxnSpPr>
              <p:cNvPr id="25" name="Straight Arrow Connector 24"/>
              <p:cNvCxnSpPr/>
              <p:nvPr/>
            </p:nvCxnSpPr>
            <p:spPr bwMode="auto">
              <a:xfrm rot="16200000" flipV="1">
                <a:off x="2319754" y="4114633"/>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6" name="Rounded Rectangle 25"/>
              <p:cNvSpPr/>
              <p:nvPr/>
            </p:nvSpPr>
            <p:spPr bwMode="auto">
              <a:xfrm>
                <a:off x="2209323" y="370046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27" name="Rounded Rectangle 26"/>
              <p:cNvSpPr/>
              <p:nvPr/>
            </p:nvSpPr>
            <p:spPr bwMode="auto">
              <a:xfrm>
                <a:off x="2900113" y="372170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28" name="Rounded Rectangle 27"/>
              <p:cNvSpPr/>
              <p:nvPr/>
            </p:nvSpPr>
            <p:spPr bwMode="auto">
              <a:xfrm>
                <a:off x="3512092" y="372914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29" name="Rounded Rectangle 28"/>
              <p:cNvSpPr/>
              <p:nvPr/>
            </p:nvSpPr>
            <p:spPr bwMode="auto">
              <a:xfrm>
                <a:off x="4735034" y="3735514"/>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30" name="Straight Arrow Connector 29"/>
              <p:cNvCxnSpPr/>
              <p:nvPr/>
            </p:nvCxnSpPr>
            <p:spPr bwMode="auto">
              <a:xfrm rot="16200000" flipV="1">
                <a:off x="2996744" y="4101361"/>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1" name="Straight Arrow Connector 30"/>
              <p:cNvCxnSpPr/>
              <p:nvPr/>
            </p:nvCxnSpPr>
            <p:spPr bwMode="auto">
              <a:xfrm rot="16200000" flipV="1">
                <a:off x="3604709" y="4129507"/>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2" name="Straight Arrow Connector 31"/>
              <p:cNvCxnSpPr/>
              <p:nvPr/>
            </p:nvCxnSpPr>
            <p:spPr bwMode="auto">
              <a:xfrm rot="16200000" flipV="1">
                <a:off x="4818989" y="4160008"/>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3" name="Rounded Rectangle 32"/>
              <p:cNvSpPr/>
              <p:nvPr/>
            </p:nvSpPr>
            <p:spPr bwMode="auto">
              <a:xfrm>
                <a:off x="5425829" y="373604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34" name="Straight Arrow Connector 33"/>
              <p:cNvCxnSpPr/>
              <p:nvPr/>
            </p:nvCxnSpPr>
            <p:spPr bwMode="auto">
              <a:xfrm rot="16200000" flipV="1">
                <a:off x="5509784" y="4160542"/>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5" name="TextBox 34"/>
              <p:cNvSpPr txBox="1"/>
              <p:nvPr/>
            </p:nvSpPr>
            <p:spPr>
              <a:xfrm>
                <a:off x="474866" y="3876544"/>
                <a:ext cx="1150976" cy="461665"/>
              </a:xfrm>
              <a:prstGeom prst="rect">
                <a:avLst/>
              </a:prstGeom>
              <a:noFill/>
            </p:spPr>
            <p:txBody>
              <a:bodyPr wrap="none" rtlCol="0">
                <a:spAutoFit/>
              </a:bodyPr>
              <a:lstStyle/>
              <a:p>
                <a:pPr algn="ctr"/>
                <a:r>
                  <a:rPr lang="en-US" sz="1200" b="1" dirty="0" smtClean="0"/>
                  <a:t>BAM</a:t>
                </a:r>
              </a:p>
              <a:p>
                <a:pPr algn="ctr"/>
                <a:r>
                  <a:rPr lang="en-US" sz="1200" b="1" dirty="0" smtClean="0"/>
                  <a:t>Improvement</a:t>
                </a:r>
              </a:p>
            </p:txBody>
          </p:sp>
          <p:pic>
            <p:nvPicPr>
              <p:cNvPr id="57" name="Picture 56"/>
              <p:cNvPicPr>
                <a:picLocks noChangeAspect="1"/>
              </p:cNvPicPr>
              <p:nvPr/>
            </p:nvPicPr>
            <p:blipFill>
              <a:blip r:embed="rId4"/>
              <a:stretch>
                <a:fillRect/>
              </a:stretch>
            </p:blipFill>
            <p:spPr>
              <a:xfrm>
                <a:off x="1696180" y="5267427"/>
                <a:ext cx="889000" cy="911225"/>
              </a:xfrm>
              <a:prstGeom prst="rect">
                <a:avLst/>
              </a:prstGeom>
            </p:spPr>
          </p:pic>
          <p:pic>
            <p:nvPicPr>
              <p:cNvPr id="59" name="Picture 58"/>
              <p:cNvPicPr>
                <a:picLocks noChangeAspect="1"/>
              </p:cNvPicPr>
              <p:nvPr/>
            </p:nvPicPr>
            <p:blipFill>
              <a:blip r:embed="rId5"/>
              <a:stretch>
                <a:fillRect/>
              </a:stretch>
            </p:blipFill>
            <p:spPr>
              <a:xfrm>
                <a:off x="4318794" y="5259986"/>
                <a:ext cx="914400" cy="914400"/>
              </a:xfrm>
              <a:prstGeom prst="rect">
                <a:avLst/>
              </a:prstGeom>
            </p:spPr>
          </p:pic>
          <p:pic>
            <p:nvPicPr>
              <p:cNvPr id="72" name="Picture 71"/>
              <p:cNvPicPr>
                <a:picLocks noChangeAspect="1"/>
              </p:cNvPicPr>
              <p:nvPr/>
            </p:nvPicPr>
            <p:blipFill>
              <a:blip r:embed="rId6"/>
              <a:stretch>
                <a:fillRect/>
              </a:stretch>
            </p:blipFill>
            <p:spPr>
              <a:xfrm>
                <a:off x="5529259" y="5265179"/>
                <a:ext cx="882142" cy="879221"/>
              </a:xfrm>
              <a:prstGeom prst="rect">
                <a:avLst/>
              </a:prstGeom>
            </p:spPr>
          </p:pic>
          <p:pic>
            <p:nvPicPr>
              <p:cNvPr id="63" name="Picture 62"/>
              <p:cNvPicPr>
                <a:picLocks noChangeAspect="1"/>
              </p:cNvPicPr>
              <p:nvPr/>
            </p:nvPicPr>
            <p:blipFill>
              <a:blip r:embed="rId7"/>
              <a:stretch>
                <a:fillRect/>
              </a:stretch>
            </p:blipFill>
            <p:spPr>
              <a:xfrm>
                <a:off x="5411375" y="5442052"/>
                <a:ext cx="1146810" cy="515620"/>
              </a:xfrm>
              <a:prstGeom prst="rect">
                <a:avLst/>
              </a:prstGeom>
            </p:spPr>
          </p:pic>
        </p:grpSp>
        <p:sp>
          <p:nvSpPr>
            <p:cNvPr id="66" name="TextBox 65"/>
            <p:cNvSpPr txBox="1"/>
            <p:nvPr/>
          </p:nvSpPr>
          <p:spPr>
            <a:xfrm>
              <a:off x="4088158" y="4180716"/>
              <a:ext cx="646331" cy="369332"/>
            </a:xfrm>
            <a:prstGeom prst="rect">
              <a:avLst/>
            </a:prstGeom>
            <a:noFill/>
          </p:spPr>
          <p:txBody>
            <a:bodyPr wrap="none" rtlCol="0">
              <a:spAutoFit/>
            </a:bodyPr>
            <a:lstStyle/>
            <a:p>
              <a:r>
                <a:rPr lang="en-US" dirty="0" smtClean="0"/>
                <a:t>……</a:t>
              </a:r>
              <a:endParaRPr lang="en-US" dirty="0"/>
            </a:p>
          </p:txBody>
        </p:sp>
        <p:sp>
          <p:nvSpPr>
            <p:cNvPr id="67" name="TextBox 66"/>
            <p:cNvSpPr txBox="1"/>
            <p:nvPr/>
          </p:nvSpPr>
          <p:spPr>
            <a:xfrm>
              <a:off x="4088158" y="3699929"/>
              <a:ext cx="646331" cy="369332"/>
            </a:xfrm>
            <a:prstGeom prst="rect">
              <a:avLst/>
            </a:prstGeom>
            <a:noFill/>
          </p:spPr>
          <p:txBody>
            <a:bodyPr wrap="none" rtlCol="0">
              <a:spAutoFit/>
            </a:bodyPr>
            <a:lstStyle/>
            <a:p>
              <a:r>
                <a:rPr lang="en-US" dirty="0" smtClean="0"/>
                <a:t>……</a:t>
              </a:r>
              <a:endParaRPr lang="en-US" dirty="0"/>
            </a:p>
          </p:txBody>
        </p:sp>
      </p:grpSp>
      <p:grpSp>
        <p:nvGrpSpPr>
          <p:cNvPr id="38" name="Group 76"/>
          <p:cNvGrpSpPr/>
          <p:nvPr/>
        </p:nvGrpSpPr>
        <p:grpSpPr>
          <a:xfrm>
            <a:off x="82829" y="3037261"/>
            <a:ext cx="8979891" cy="369332"/>
            <a:chOff x="82829" y="3009649"/>
            <a:chExt cx="8979891" cy="369332"/>
          </a:xfrm>
        </p:grpSpPr>
        <p:cxnSp>
          <p:nvCxnSpPr>
            <p:cNvPr id="75" name="Straight Connector 74"/>
            <p:cNvCxnSpPr/>
            <p:nvPr/>
          </p:nvCxnSpPr>
          <p:spPr bwMode="auto">
            <a:xfrm>
              <a:off x="193268" y="3354794"/>
              <a:ext cx="8869452" cy="1588"/>
            </a:xfrm>
            <a:prstGeom prst="line">
              <a:avLst/>
            </a:prstGeom>
            <a:solidFill>
              <a:schemeClr val="accent1"/>
            </a:solidFill>
            <a:ln w="32385" cap="flat" cmpd="sng" algn="ctr">
              <a:solidFill>
                <a:schemeClr val="tx1"/>
              </a:solidFill>
              <a:prstDash val="dash"/>
              <a:round/>
              <a:headEnd type="none" w="med" len="med"/>
              <a:tailEnd type="none" w="med" len="med"/>
            </a:ln>
            <a:effectLst/>
          </p:spPr>
        </p:cxnSp>
        <p:sp>
          <p:nvSpPr>
            <p:cNvPr id="76" name="TextBox 75"/>
            <p:cNvSpPr txBox="1"/>
            <p:nvPr/>
          </p:nvSpPr>
          <p:spPr>
            <a:xfrm>
              <a:off x="82829" y="3009649"/>
              <a:ext cx="903087" cy="369332"/>
            </a:xfrm>
            <a:prstGeom prst="rect">
              <a:avLst/>
            </a:prstGeom>
            <a:noFill/>
          </p:spPr>
          <p:txBody>
            <a:bodyPr wrap="none" rtlCol="0">
              <a:spAutoFit/>
            </a:bodyPr>
            <a:lstStyle/>
            <a:p>
              <a:r>
                <a:rPr lang="en-US" dirty="0" smtClean="0"/>
                <a:t>Freeze</a:t>
              </a:r>
              <a:endParaRPr lang="en-US" dirty="0"/>
            </a:p>
          </p:txBody>
        </p:sp>
      </p:gr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Production Workflow</a:t>
            </a:r>
            <a:endParaRPr lang="en-US" dirty="0"/>
          </a:p>
        </p:txBody>
      </p:sp>
      <p:grpSp>
        <p:nvGrpSpPr>
          <p:cNvPr id="3" name="Group 93"/>
          <p:cNvGrpSpPr/>
          <p:nvPr/>
        </p:nvGrpSpPr>
        <p:grpSpPr>
          <a:xfrm>
            <a:off x="474321" y="952731"/>
            <a:ext cx="8366311" cy="2632208"/>
            <a:chOff x="474321" y="952731"/>
            <a:chExt cx="8366311" cy="2632208"/>
          </a:xfrm>
        </p:grpSpPr>
        <p:sp>
          <p:nvSpPr>
            <p:cNvPr id="38" name="Rectangle 37"/>
            <p:cNvSpPr/>
            <p:nvPr/>
          </p:nvSpPr>
          <p:spPr bwMode="auto">
            <a:xfrm>
              <a:off x="474321" y="1041714"/>
              <a:ext cx="8129384" cy="2543225"/>
            </a:xfrm>
            <a:prstGeom prst="rect">
              <a:avLst/>
            </a:prstGeom>
            <a:solidFill>
              <a:srgbClr val="EFF3E6"/>
            </a:solidFill>
            <a:ln w="9525" cap="flat" cmpd="sng" algn="ctr">
              <a:solidFill>
                <a:srgbClr val="F2F5EC"/>
              </a:solidFill>
              <a:prstDash val="solid"/>
              <a:round/>
              <a:headEnd type="none" w="med" len="med"/>
              <a:tailEnd type="none" w="med" len="med"/>
            </a:ln>
            <a:effectLst/>
          </p:spPr>
          <p:txBody>
            <a:bodyPr rtlCol="0" anchor="ctr"/>
            <a:lstStyle/>
            <a:p>
              <a:pPr algn="r"/>
              <a:endParaRPr lang="en-US" sz="2200" b="1" dirty="0" smtClean="0"/>
            </a:p>
          </p:txBody>
        </p:sp>
        <p:sp>
          <p:nvSpPr>
            <p:cNvPr id="11" name="TextBox 10"/>
            <p:cNvSpPr txBox="1"/>
            <p:nvPr/>
          </p:nvSpPr>
          <p:spPr>
            <a:xfrm>
              <a:off x="6398274" y="2974770"/>
              <a:ext cx="2442358" cy="369332"/>
            </a:xfrm>
            <a:prstGeom prst="rect">
              <a:avLst/>
            </a:prstGeom>
            <a:noFill/>
          </p:spPr>
          <p:txBody>
            <a:bodyPr wrap="square" rtlCol="0">
              <a:spAutoFit/>
            </a:bodyPr>
            <a:lstStyle/>
            <a:p>
              <a:r>
                <a:rPr lang="en-US" dirty="0" smtClean="0"/>
                <a:t>Cross-sample </a:t>
              </a:r>
              <a:r>
                <a:rPr lang="en-US" dirty="0" err="1" smtClean="0"/>
                <a:t>BAMs</a:t>
              </a:r>
              <a:endParaRPr lang="en-US" dirty="0"/>
            </a:p>
          </p:txBody>
        </p:sp>
        <p:sp>
          <p:nvSpPr>
            <p:cNvPr id="12" name="TextBox 11"/>
            <p:cNvSpPr txBox="1"/>
            <p:nvPr/>
          </p:nvSpPr>
          <p:spPr>
            <a:xfrm>
              <a:off x="7119358" y="1620453"/>
              <a:ext cx="1387712" cy="769441"/>
            </a:xfrm>
            <a:prstGeom prst="rect">
              <a:avLst/>
            </a:prstGeom>
            <a:noFill/>
          </p:spPr>
          <p:txBody>
            <a:bodyPr wrap="square" rtlCol="0">
              <a:spAutoFit/>
            </a:bodyPr>
            <a:lstStyle/>
            <a:p>
              <a:pPr algn="ctr"/>
              <a:r>
                <a:rPr lang="en-US" sz="2200" b="1" dirty="0" smtClean="0"/>
                <a:t>Merge</a:t>
              </a:r>
            </a:p>
            <a:p>
              <a:pPr algn="ctr"/>
              <a:r>
                <a:rPr lang="en-US" sz="2200" b="1" dirty="0" smtClean="0"/>
                <a:t>across</a:t>
              </a:r>
            </a:p>
          </p:txBody>
        </p:sp>
        <p:sp>
          <p:nvSpPr>
            <p:cNvPr id="25" name="Rectangle 24"/>
            <p:cNvSpPr/>
            <p:nvPr/>
          </p:nvSpPr>
          <p:spPr bwMode="auto">
            <a:xfrm>
              <a:off x="2329538" y="136013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26" name="Rectangle 25"/>
            <p:cNvSpPr/>
            <p:nvPr/>
          </p:nvSpPr>
          <p:spPr bwMode="auto">
            <a:xfrm>
              <a:off x="3671529" y="136013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27" name="Rectangle 26"/>
            <p:cNvSpPr/>
            <p:nvPr/>
          </p:nvSpPr>
          <p:spPr bwMode="auto">
            <a:xfrm>
              <a:off x="5013520" y="136013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28" name="TextBox 27"/>
            <p:cNvSpPr txBox="1"/>
            <p:nvPr/>
          </p:nvSpPr>
          <p:spPr>
            <a:xfrm>
              <a:off x="6355511" y="1191439"/>
              <a:ext cx="415498" cy="369332"/>
            </a:xfrm>
            <a:prstGeom prst="rect">
              <a:avLst/>
            </a:prstGeom>
            <a:noFill/>
          </p:spPr>
          <p:txBody>
            <a:bodyPr wrap="none" rtlCol="0">
              <a:spAutoFit/>
            </a:bodyPr>
            <a:lstStyle/>
            <a:p>
              <a:r>
                <a:rPr lang="en-US" dirty="0" smtClean="0"/>
                <a:t>…</a:t>
              </a:r>
              <a:endParaRPr lang="en-US" dirty="0"/>
            </a:p>
          </p:txBody>
        </p:sp>
        <p:sp>
          <p:nvSpPr>
            <p:cNvPr id="29" name="TextBox 28"/>
            <p:cNvSpPr txBox="1"/>
            <p:nvPr/>
          </p:nvSpPr>
          <p:spPr>
            <a:xfrm>
              <a:off x="2635768" y="963815"/>
              <a:ext cx="684991" cy="369332"/>
            </a:xfrm>
            <a:prstGeom prst="rect">
              <a:avLst/>
            </a:prstGeom>
            <a:noFill/>
          </p:spPr>
          <p:txBody>
            <a:bodyPr wrap="none" rtlCol="0">
              <a:spAutoFit/>
            </a:bodyPr>
            <a:lstStyle/>
            <a:p>
              <a:r>
                <a:rPr lang="en-US" dirty="0" smtClean="0"/>
                <a:t>Chr1</a:t>
              </a:r>
              <a:endParaRPr lang="en-US" dirty="0"/>
            </a:p>
          </p:txBody>
        </p:sp>
        <p:sp>
          <p:nvSpPr>
            <p:cNvPr id="30" name="TextBox 29"/>
            <p:cNvSpPr txBox="1"/>
            <p:nvPr/>
          </p:nvSpPr>
          <p:spPr>
            <a:xfrm>
              <a:off x="4012580" y="961738"/>
              <a:ext cx="684991" cy="369332"/>
            </a:xfrm>
            <a:prstGeom prst="rect">
              <a:avLst/>
            </a:prstGeom>
            <a:noFill/>
          </p:spPr>
          <p:txBody>
            <a:bodyPr wrap="none" rtlCol="0">
              <a:spAutoFit/>
            </a:bodyPr>
            <a:lstStyle/>
            <a:p>
              <a:r>
                <a:rPr lang="en-US" dirty="0" smtClean="0"/>
                <a:t>Chr2</a:t>
              </a:r>
              <a:endParaRPr lang="en-US" dirty="0"/>
            </a:p>
          </p:txBody>
        </p:sp>
        <p:sp>
          <p:nvSpPr>
            <p:cNvPr id="31" name="TextBox 30"/>
            <p:cNvSpPr txBox="1"/>
            <p:nvPr/>
          </p:nvSpPr>
          <p:spPr>
            <a:xfrm>
              <a:off x="5246494" y="952731"/>
              <a:ext cx="684991" cy="369332"/>
            </a:xfrm>
            <a:prstGeom prst="rect">
              <a:avLst/>
            </a:prstGeom>
            <a:noFill/>
          </p:spPr>
          <p:txBody>
            <a:bodyPr wrap="none" rtlCol="0">
              <a:spAutoFit/>
            </a:bodyPr>
            <a:lstStyle/>
            <a:p>
              <a:r>
                <a:rPr lang="en-US" dirty="0" smtClean="0"/>
                <a:t>Chr3</a:t>
              </a:r>
              <a:endParaRPr lang="en-US" dirty="0"/>
            </a:p>
          </p:txBody>
        </p:sp>
        <p:sp>
          <p:nvSpPr>
            <p:cNvPr id="32" name="TextBox 31"/>
            <p:cNvSpPr txBox="1"/>
            <p:nvPr/>
          </p:nvSpPr>
          <p:spPr>
            <a:xfrm>
              <a:off x="1711137" y="1306126"/>
              <a:ext cx="744494" cy="1200329"/>
            </a:xfrm>
            <a:prstGeom prst="rect">
              <a:avLst/>
            </a:prstGeom>
            <a:noFill/>
          </p:spPr>
          <p:txBody>
            <a:bodyPr wrap="square" rtlCol="0">
              <a:spAutoFit/>
            </a:bodyPr>
            <a:lstStyle/>
            <a:p>
              <a:r>
                <a:rPr lang="en-US" sz="900" dirty="0" smtClean="0"/>
                <a:t>NA19294</a:t>
              </a:r>
            </a:p>
            <a:p>
              <a:endParaRPr lang="en-US" sz="900" dirty="0" smtClean="0"/>
            </a:p>
            <a:p>
              <a:r>
                <a:rPr lang="en-US" sz="900" dirty="0" smtClean="0"/>
                <a:t>NA18943</a:t>
              </a:r>
            </a:p>
            <a:p>
              <a:endParaRPr lang="en-US" sz="900" dirty="0" smtClean="0"/>
            </a:p>
            <a:p>
              <a:r>
                <a:rPr lang="en-US" sz="900" dirty="0" smtClean="0"/>
                <a:t>NA19305</a:t>
              </a:r>
            </a:p>
            <a:p>
              <a:pPr algn="ctr"/>
              <a:r>
                <a:rPr lang="en-US" sz="900" dirty="0" smtClean="0"/>
                <a:t>.</a:t>
              </a:r>
            </a:p>
            <a:p>
              <a:pPr algn="ctr"/>
              <a:r>
                <a:rPr lang="en-US" sz="900" dirty="0" smtClean="0"/>
                <a:t>.</a:t>
              </a:r>
            </a:p>
            <a:p>
              <a:r>
                <a:rPr lang="en-US" sz="900" dirty="0" smtClean="0"/>
                <a:t>NA19309</a:t>
              </a:r>
            </a:p>
          </p:txBody>
        </p:sp>
        <p:sp>
          <p:nvSpPr>
            <p:cNvPr id="40" name="Rectangle 39"/>
            <p:cNvSpPr/>
            <p:nvPr/>
          </p:nvSpPr>
          <p:spPr bwMode="auto">
            <a:xfrm>
              <a:off x="2329538" y="1575584"/>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1" name="Rectangle 40"/>
            <p:cNvSpPr/>
            <p:nvPr/>
          </p:nvSpPr>
          <p:spPr bwMode="auto">
            <a:xfrm>
              <a:off x="3671529" y="1575584"/>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2" name="Rectangle 41"/>
            <p:cNvSpPr/>
            <p:nvPr/>
          </p:nvSpPr>
          <p:spPr bwMode="auto">
            <a:xfrm>
              <a:off x="5013520" y="1575584"/>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3" name="TextBox 42"/>
            <p:cNvSpPr txBox="1"/>
            <p:nvPr/>
          </p:nvSpPr>
          <p:spPr>
            <a:xfrm>
              <a:off x="6355511" y="1578021"/>
              <a:ext cx="415498" cy="369332"/>
            </a:xfrm>
            <a:prstGeom prst="rect">
              <a:avLst/>
            </a:prstGeom>
            <a:noFill/>
          </p:spPr>
          <p:txBody>
            <a:bodyPr wrap="none" rtlCol="0">
              <a:spAutoFit/>
            </a:bodyPr>
            <a:lstStyle/>
            <a:p>
              <a:r>
                <a:rPr lang="en-US" dirty="0" smtClean="0"/>
                <a:t>…</a:t>
              </a:r>
              <a:endParaRPr lang="en-US" dirty="0"/>
            </a:p>
          </p:txBody>
        </p:sp>
        <p:sp>
          <p:nvSpPr>
            <p:cNvPr id="44" name="Rectangle 43"/>
            <p:cNvSpPr/>
            <p:nvPr/>
          </p:nvSpPr>
          <p:spPr bwMode="auto">
            <a:xfrm>
              <a:off x="2329538" y="182782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5" name="Rectangle 44"/>
            <p:cNvSpPr/>
            <p:nvPr/>
          </p:nvSpPr>
          <p:spPr bwMode="auto">
            <a:xfrm>
              <a:off x="3671529" y="182782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6" name="Rectangle 45"/>
            <p:cNvSpPr/>
            <p:nvPr/>
          </p:nvSpPr>
          <p:spPr bwMode="auto">
            <a:xfrm>
              <a:off x="5013520" y="182782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8" name="Rectangle 47"/>
            <p:cNvSpPr/>
            <p:nvPr/>
          </p:nvSpPr>
          <p:spPr bwMode="auto">
            <a:xfrm>
              <a:off x="2329538" y="2352106"/>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9" name="Rectangle 48"/>
            <p:cNvSpPr/>
            <p:nvPr/>
          </p:nvSpPr>
          <p:spPr bwMode="auto">
            <a:xfrm>
              <a:off x="3671529" y="2352106"/>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0" name="Rectangle 49"/>
            <p:cNvSpPr/>
            <p:nvPr/>
          </p:nvSpPr>
          <p:spPr bwMode="auto">
            <a:xfrm>
              <a:off x="5013520" y="2352106"/>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6355511" y="2183410"/>
              <a:ext cx="415498" cy="369332"/>
            </a:xfrm>
            <a:prstGeom prst="rect">
              <a:avLst/>
            </a:prstGeom>
            <a:noFill/>
          </p:spPr>
          <p:txBody>
            <a:bodyPr wrap="none" rtlCol="0">
              <a:spAutoFit/>
            </a:bodyPr>
            <a:lstStyle/>
            <a:p>
              <a:r>
                <a:rPr lang="en-US" dirty="0" smtClean="0"/>
                <a:t>…</a:t>
              </a:r>
              <a:endParaRPr lang="en-US" dirty="0"/>
            </a:p>
          </p:txBody>
        </p:sp>
        <p:sp>
          <p:nvSpPr>
            <p:cNvPr id="52" name="Rectangle 51"/>
            <p:cNvSpPr/>
            <p:nvPr/>
          </p:nvSpPr>
          <p:spPr bwMode="auto">
            <a:xfrm>
              <a:off x="2163878" y="3058308"/>
              <a:ext cx="1341991" cy="273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5" name="Down Arrow 54"/>
            <p:cNvSpPr/>
            <p:nvPr/>
          </p:nvSpPr>
          <p:spPr bwMode="auto">
            <a:xfrm>
              <a:off x="4074909" y="2506455"/>
              <a:ext cx="568620" cy="504414"/>
            </a:xfrm>
            <a:prstGeom prst="down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6" name="TextBox 55"/>
            <p:cNvSpPr txBox="1"/>
            <p:nvPr/>
          </p:nvSpPr>
          <p:spPr>
            <a:xfrm>
              <a:off x="1539501" y="3031287"/>
              <a:ext cx="569387" cy="323165"/>
            </a:xfrm>
            <a:prstGeom prst="rect">
              <a:avLst/>
            </a:prstGeom>
            <a:noFill/>
          </p:spPr>
          <p:txBody>
            <a:bodyPr wrap="none" rtlCol="0">
              <a:spAutoFit/>
            </a:bodyPr>
            <a:lstStyle/>
            <a:p>
              <a:r>
                <a:rPr lang="en-US" sz="500" dirty="0" smtClean="0"/>
                <a:t>RG:NA19294</a:t>
              </a:r>
            </a:p>
            <a:p>
              <a:r>
                <a:rPr lang="en-US" sz="500" dirty="0" smtClean="0"/>
                <a:t>RG:NA18943</a:t>
              </a:r>
            </a:p>
            <a:p>
              <a:r>
                <a:rPr lang="en-US" sz="500" dirty="0" smtClean="0"/>
                <a:t>RG:NA19305</a:t>
              </a:r>
              <a:endParaRPr lang="en-US" sz="500" dirty="0"/>
            </a:p>
          </p:txBody>
        </p:sp>
        <p:sp>
          <p:nvSpPr>
            <p:cNvPr id="57" name="Down Arrow 56"/>
            <p:cNvSpPr/>
            <p:nvPr/>
          </p:nvSpPr>
          <p:spPr bwMode="auto">
            <a:xfrm>
              <a:off x="2635768" y="2506455"/>
              <a:ext cx="568620" cy="504414"/>
            </a:xfrm>
            <a:prstGeom prst="down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8" name="Down Arrow 57"/>
            <p:cNvSpPr/>
            <p:nvPr/>
          </p:nvSpPr>
          <p:spPr bwMode="auto">
            <a:xfrm>
              <a:off x="5362865" y="2506455"/>
              <a:ext cx="568620" cy="504414"/>
            </a:xfrm>
            <a:prstGeom prst="down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61" name="TextBox 60"/>
            <p:cNvSpPr txBox="1"/>
            <p:nvPr/>
          </p:nvSpPr>
          <p:spPr>
            <a:xfrm>
              <a:off x="5487110" y="1835375"/>
              <a:ext cx="220295" cy="553998"/>
            </a:xfrm>
            <a:prstGeom prst="rect">
              <a:avLst/>
            </a:prstGeom>
            <a:noFill/>
          </p:spPr>
          <p:txBody>
            <a:bodyPr wrap="none" rtlCol="0">
              <a:spAutoFit/>
            </a:bodyPr>
            <a:lstStyle/>
            <a:p>
              <a:r>
                <a:rPr lang="en-US" sz="1000" dirty="0" smtClean="0"/>
                <a:t>.</a:t>
              </a:r>
            </a:p>
            <a:p>
              <a:r>
                <a:rPr lang="en-US" sz="1000" dirty="0" smtClean="0"/>
                <a:t>.</a:t>
              </a:r>
            </a:p>
            <a:p>
              <a:r>
                <a:rPr lang="en-US" sz="1000" dirty="0" smtClean="0"/>
                <a:t>.</a:t>
              </a:r>
              <a:endParaRPr lang="en-US" sz="1000" dirty="0"/>
            </a:p>
          </p:txBody>
        </p:sp>
        <p:sp>
          <p:nvSpPr>
            <p:cNvPr id="62" name="TextBox 61"/>
            <p:cNvSpPr txBox="1"/>
            <p:nvPr/>
          </p:nvSpPr>
          <p:spPr>
            <a:xfrm>
              <a:off x="4240569" y="1837381"/>
              <a:ext cx="220295" cy="553998"/>
            </a:xfrm>
            <a:prstGeom prst="rect">
              <a:avLst/>
            </a:prstGeom>
            <a:noFill/>
          </p:spPr>
          <p:txBody>
            <a:bodyPr wrap="none" rtlCol="0">
              <a:spAutoFit/>
            </a:bodyPr>
            <a:lstStyle/>
            <a:p>
              <a:r>
                <a:rPr lang="en-US" sz="1000" dirty="0" smtClean="0"/>
                <a:t>.</a:t>
              </a:r>
            </a:p>
            <a:p>
              <a:r>
                <a:rPr lang="en-US" sz="1000" dirty="0" smtClean="0"/>
                <a:t>.</a:t>
              </a:r>
            </a:p>
            <a:p>
              <a:r>
                <a:rPr lang="en-US" sz="1000" dirty="0" smtClean="0"/>
                <a:t>.</a:t>
              </a:r>
              <a:endParaRPr lang="en-US" sz="1000" dirty="0"/>
            </a:p>
          </p:txBody>
        </p:sp>
        <p:sp>
          <p:nvSpPr>
            <p:cNvPr id="68" name="TextBox 67"/>
            <p:cNvSpPr txBox="1"/>
            <p:nvPr/>
          </p:nvSpPr>
          <p:spPr>
            <a:xfrm>
              <a:off x="2837584" y="1833171"/>
              <a:ext cx="220295" cy="553998"/>
            </a:xfrm>
            <a:prstGeom prst="rect">
              <a:avLst/>
            </a:prstGeom>
            <a:noFill/>
          </p:spPr>
          <p:txBody>
            <a:bodyPr wrap="none" rtlCol="0">
              <a:spAutoFit/>
            </a:bodyPr>
            <a:lstStyle/>
            <a:p>
              <a:r>
                <a:rPr lang="en-US" sz="1000" dirty="0" smtClean="0"/>
                <a:t>.</a:t>
              </a:r>
            </a:p>
            <a:p>
              <a:r>
                <a:rPr lang="en-US" sz="1000" dirty="0" smtClean="0"/>
                <a:t>.</a:t>
              </a:r>
            </a:p>
            <a:p>
              <a:r>
                <a:rPr lang="en-US" sz="1000" dirty="0" smtClean="0"/>
                <a:t>.</a:t>
              </a:r>
              <a:endParaRPr lang="en-US" sz="1000" dirty="0"/>
            </a:p>
          </p:txBody>
        </p:sp>
        <p:cxnSp>
          <p:nvCxnSpPr>
            <p:cNvPr id="78" name="Straight Connector 77"/>
            <p:cNvCxnSpPr/>
            <p:nvPr/>
          </p:nvCxnSpPr>
          <p:spPr bwMode="auto">
            <a:xfrm rot="21480000">
              <a:off x="2168634" y="3148149"/>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85" name="Straight Connector 84"/>
            <p:cNvCxnSpPr/>
            <p:nvPr/>
          </p:nvCxnSpPr>
          <p:spPr bwMode="auto">
            <a:xfrm rot="21480000">
              <a:off x="2169179" y="3231519"/>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sp>
          <p:nvSpPr>
            <p:cNvPr id="86" name="Rectangle 85"/>
            <p:cNvSpPr/>
            <p:nvPr/>
          </p:nvSpPr>
          <p:spPr bwMode="auto">
            <a:xfrm>
              <a:off x="3640841" y="3064368"/>
              <a:ext cx="1341991" cy="273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cxnSp>
          <p:nvCxnSpPr>
            <p:cNvPr id="88" name="Straight Connector 87"/>
            <p:cNvCxnSpPr/>
            <p:nvPr/>
          </p:nvCxnSpPr>
          <p:spPr bwMode="auto">
            <a:xfrm rot="21480000">
              <a:off x="3659402" y="3154209"/>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89" name="Straight Connector 88"/>
            <p:cNvCxnSpPr/>
            <p:nvPr/>
          </p:nvCxnSpPr>
          <p:spPr bwMode="auto">
            <a:xfrm rot="21480000">
              <a:off x="3659947" y="3237579"/>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sp>
          <p:nvSpPr>
            <p:cNvPr id="90" name="Rectangle 89"/>
            <p:cNvSpPr/>
            <p:nvPr/>
          </p:nvSpPr>
          <p:spPr bwMode="auto">
            <a:xfrm>
              <a:off x="5095993" y="3061764"/>
              <a:ext cx="1341991" cy="273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cxnSp>
          <p:nvCxnSpPr>
            <p:cNvPr id="92" name="Straight Connector 91"/>
            <p:cNvCxnSpPr/>
            <p:nvPr/>
          </p:nvCxnSpPr>
          <p:spPr bwMode="auto">
            <a:xfrm rot="21480000">
              <a:off x="5100749" y="3151605"/>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93" name="Straight Connector 92"/>
            <p:cNvCxnSpPr/>
            <p:nvPr/>
          </p:nvCxnSpPr>
          <p:spPr bwMode="auto">
            <a:xfrm rot="21480000">
              <a:off x="5101294" y="3234975"/>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grpSp>
      <p:sp>
        <p:nvSpPr>
          <p:cNvPr id="59" name="Right Arrow 58"/>
          <p:cNvSpPr/>
          <p:nvPr/>
        </p:nvSpPr>
        <p:spPr bwMode="auto">
          <a:xfrm>
            <a:off x="193270" y="1578935"/>
            <a:ext cx="1361532" cy="516891"/>
          </a:xfrm>
          <a:prstGeom prst="right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grpSp>
        <p:nvGrpSpPr>
          <p:cNvPr id="69" name="Group 68"/>
          <p:cNvGrpSpPr/>
          <p:nvPr/>
        </p:nvGrpSpPr>
        <p:grpSpPr>
          <a:xfrm>
            <a:off x="474866" y="3409766"/>
            <a:ext cx="8129384" cy="2810398"/>
            <a:chOff x="474866" y="3409766"/>
            <a:chExt cx="8129384" cy="2810398"/>
          </a:xfrm>
        </p:grpSpPr>
        <p:grpSp>
          <p:nvGrpSpPr>
            <p:cNvPr id="4" name="Group 96"/>
            <p:cNvGrpSpPr/>
            <p:nvPr/>
          </p:nvGrpSpPr>
          <p:grpSpPr>
            <a:xfrm>
              <a:off x="474866" y="3409766"/>
              <a:ext cx="8129384" cy="2810398"/>
              <a:chOff x="474866" y="3409766"/>
              <a:chExt cx="8129384" cy="2810398"/>
            </a:xfrm>
          </p:grpSpPr>
          <p:sp>
            <p:nvSpPr>
              <p:cNvPr id="39" name="Rectangle 38"/>
              <p:cNvSpPr/>
              <p:nvPr/>
            </p:nvSpPr>
            <p:spPr bwMode="auto">
              <a:xfrm>
                <a:off x="474866" y="3746914"/>
                <a:ext cx="8129384" cy="2416004"/>
              </a:xfrm>
              <a:prstGeom prst="rect">
                <a:avLst/>
              </a:prstGeom>
              <a:solidFill>
                <a:srgbClr val="EFF3E6"/>
              </a:solidFill>
              <a:ln w="9525" cap="flat" cmpd="sng" algn="ctr">
                <a:solidFill>
                  <a:srgbClr val="F2F5EC"/>
                </a:solidFill>
                <a:prstDash val="solid"/>
                <a:round/>
                <a:headEnd type="none" w="med" len="med"/>
                <a:tailEnd type="none" w="med" len="med"/>
              </a:ln>
              <a:effectLst/>
            </p:spPr>
            <p:txBody>
              <a:bodyPr rtlCol="0" anchor="ctr"/>
              <a:lstStyle/>
              <a:p>
                <a:pPr algn="r"/>
                <a:r>
                  <a:rPr lang="en-US" sz="2200" b="1" dirty="0" smtClean="0"/>
                  <a:t>Variant</a:t>
                </a:r>
              </a:p>
              <a:p>
                <a:pPr algn="r"/>
                <a:r>
                  <a:rPr lang="en-US" sz="2200" b="1" dirty="0" smtClean="0"/>
                  <a:t>Calling</a:t>
                </a:r>
              </a:p>
            </p:txBody>
          </p:sp>
          <p:cxnSp>
            <p:nvCxnSpPr>
              <p:cNvPr id="60" name="Straight Arrow Connector 59"/>
              <p:cNvCxnSpPr/>
              <p:nvPr/>
            </p:nvCxnSpPr>
            <p:spPr bwMode="auto">
              <a:xfrm rot="10800000" flipV="1">
                <a:off x="2867241" y="3409766"/>
                <a:ext cx="674294" cy="56424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64" name="Rectangle 63"/>
              <p:cNvSpPr/>
              <p:nvPr/>
            </p:nvSpPr>
            <p:spPr bwMode="auto">
              <a:xfrm>
                <a:off x="1342515" y="3987083"/>
                <a:ext cx="1035765" cy="262475"/>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0" i="0" u="none" strike="noStrike" kern="0" cap="none" spc="0" normalizeH="0" baseline="0" noProof="0" dirty="0" err="1" smtClean="0">
                    <a:ln>
                      <a:noFill/>
                    </a:ln>
                    <a:solidFill>
                      <a:sysClr val="windowText" lastClr="000000"/>
                    </a:solidFill>
                    <a:effectLst/>
                    <a:uLnTx/>
                    <a:uFillTx/>
                  </a:rPr>
                  <a:t>samtools</a:t>
                </a:r>
                <a:endParaRPr kumimoji="0" lang="en-US" sz="1200" b="0" i="0" u="none" strike="noStrike" kern="0" cap="none" spc="0" normalizeH="0" baseline="0" noProof="0" dirty="0" smtClean="0">
                  <a:ln>
                    <a:noFill/>
                  </a:ln>
                  <a:solidFill>
                    <a:sysClr val="windowText" lastClr="000000"/>
                  </a:solidFill>
                  <a:effectLst/>
                  <a:uLnTx/>
                  <a:uFillTx/>
                </a:endParaRPr>
              </a:p>
            </p:txBody>
          </p:sp>
          <p:sp>
            <p:nvSpPr>
              <p:cNvPr id="65" name="Rectangle 64"/>
              <p:cNvSpPr/>
              <p:nvPr/>
            </p:nvSpPr>
            <p:spPr bwMode="auto">
              <a:xfrm>
                <a:off x="2378280" y="3990231"/>
                <a:ext cx="1035765" cy="262475"/>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0" i="0" u="none" strike="noStrike" kern="0" cap="none" spc="0" normalizeH="0" baseline="0" noProof="0" dirty="0" smtClean="0">
                    <a:ln>
                      <a:noFill/>
                    </a:ln>
                    <a:solidFill>
                      <a:sysClr val="windowText" lastClr="000000"/>
                    </a:solidFill>
                    <a:effectLst/>
                    <a:uLnTx/>
                    <a:uFillTx/>
                  </a:rPr>
                  <a:t>GATK</a:t>
                </a:r>
              </a:p>
            </p:txBody>
          </p:sp>
          <p:sp>
            <p:nvSpPr>
              <p:cNvPr id="66" name="Rectangle 65"/>
              <p:cNvSpPr/>
              <p:nvPr/>
            </p:nvSpPr>
            <p:spPr bwMode="auto">
              <a:xfrm>
                <a:off x="1901583" y="4569668"/>
                <a:ext cx="874850" cy="288237"/>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0" i="0" u="none" strike="noStrike" kern="0" cap="none" spc="0" normalizeH="0" baseline="0" noProof="0" dirty="0" smtClean="0">
                    <a:ln>
                      <a:noFill/>
                    </a:ln>
                    <a:solidFill>
                      <a:sysClr val="windowText" lastClr="000000"/>
                    </a:solidFill>
                    <a:effectLst/>
                    <a:uLnTx/>
                    <a:uFillTx/>
                  </a:rPr>
                  <a:t>VQSR</a:t>
                </a:r>
              </a:p>
            </p:txBody>
          </p:sp>
          <p:sp>
            <p:nvSpPr>
              <p:cNvPr id="67" name="Rectangle 66"/>
              <p:cNvSpPr/>
              <p:nvPr/>
            </p:nvSpPr>
            <p:spPr bwMode="auto">
              <a:xfrm>
                <a:off x="1846362" y="5024111"/>
                <a:ext cx="991222" cy="288237"/>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000" b="0" i="0" u="none" strike="noStrike" kern="0" cap="none" spc="0" normalizeH="0" baseline="0" noProof="0" dirty="0" smtClean="0">
                    <a:ln>
                      <a:noFill/>
                    </a:ln>
                    <a:solidFill>
                      <a:sysClr val="windowText" lastClr="000000"/>
                    </a:solidFill>
                    <a:effectLst/>
                    <a:uLnTx/>
                    <a:uFillTx/>
                  </a:rPr>
                  <a:t>BEAGLE/Impute2</a:t>
                </a:r>
              </a:p>
            </p:txBody>
          </p:sp>
          <p:sp>
            <p:nvSpPr>
              <p:cNvPr id="47" name="Rectangle 46"/>
              <p:cNvSpPr/>
              <p:nvPr/>
            </p:nvSpPr>
            <p:spPr bwMode="auto">
              <a:xfrm>
                <a:off x="3976335" y="3987083"/>
                <a:ext cx="1169138" cy="262475"/>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algn="ctr" defTabSz="914400"/>
                <a:r>
                  <a:rPr lang="en-US" sz="1000" kern="0" dirty="0" smtClean="0">
                    <a:solidFill>
                      <a:sysClr val="windowText" lastClr="000000"/>
                    </a:solidFill>
                  </a:rPr>
                  <a:t>Genome </a:t>
                </a:r>
                <a:r>
                  <a:rPr lang="en-US" sz="1000" kern="0" dirty="0" err="1" smtClean="0">
                    <a:solidFill>
                      <a:sysClr val="windowText" lastClr="000000"/>
                    </a:solidFill>
                  </a:rPr>
                  <a:t>STRiP</a:t>
                </a:r>
                <a:endParaRPr kumimoji="0" lang="en-US" sz="1000" b="0" i="0" u="none" strike="noStrike" kern="0" cap="none" spc="0" normalizeH="0" baseline="0" noProof="0" dirty="0" smtClean="0">
                  <a:ln>
                    <a:noFill/>
                  </a:ln>
                  <a:solidFill>
                    <a:sysClr val="windowText" lastClr="000000"/>
                  </a:solidFill>
                  <a:effectLst/>
                  <a:uLnTx/>
                  <a:uFillTx/>
                </a:endParaRPr>
              </a:p>
            </p:txBody>
          </p:sp>
          <p:sp>
            <p:nvSpPr>
              <p:cNvPr id="70" name="TextBox 69"/>
              <p:cNvSpPr txBox="1"/>
              <p:nvPr/>
            </p:nvSpPr>
            <p:spPr>
              <a:xfrm>
                <a:off x="3386435" y="5912387"/>
                <a:ext cx="1184940" cy="307777"/>
              </a:xfrm>
              <a:prstGeom prst="rect">
                <a:avLst/>
              </a:prstGeom>
              <a:noFill/>
            </p:spPr>
            <p:txBody>
              <a:bodyPr wrap="none" rtlCol="0">
                <a:spAutoFit/>
              </a:bodyPr>
              <a:lstStyle/>
              <a:p>
                <a:r>
                  <a:rPr lang="en-US" sz="1400" dirty="0" smtClean="0"/>
                  <a:t>Final VCF </a:t>
                </a:r>
                <a:r>
                  <a:rPr lang="en-US" sz="1400" dirty="0" err="1" smtClean="0">
                    <a:sym typeface="Wingdings"/>
                  </a:rPr>
                  <a:t></a:t>
                </a:r>
                <a:endParaRPr lang="en-US" sz="1400" dirty="0"/>
              </a:p>
            </p:txBody>
          </p:sp>
          <p:sp>
            <p:nvSpPr>
              <p:cNvPr id="71" name="Rectangle 70"/>
              <p:cNvSpPr/>
              <p:nvPr/>
            </p:nvSpPr>
            <p:spPr bwMode="auto">
              <a:xfrm>
                <a:off x="3320759" y="5637935"/>
                <a:ext cx="1322770" cy="288237"/>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000" b="0" i="0" u="none" strike="noStrike" kern="0" cap="none" spc="0" normalizeH="0" baseline="0" noProof="0" dirty="0" smtClean="0">
                    <a:ln>
                      <a:noFill/>
                    </a:ln>
                    <a:solidFill>
                      <a:sysClr val="windowText" lastClr="000000"/>
                    </a:solidFill>
                    <a:effectLst/>
                    <a:uLnTx/>
                    <a:uFillTx/>
                  </a:rPr>
                  <a:t>VEP Annotation</a:t>
                </a:r>
              </a:p>
            </p:txBody>
          </p:sp>
          <p:cxnSp>
            <p:nvCxnSpPr>
              <p:cNvPr id="73" name="Straight Arrow Connector 72"/>
              <p:cNvCxnSpPr/>
              <p:nvPr/>
            </p:nvCxnSpPr>
            <p:spPr bwMode="auto">
              <a:xfrm rot="5400000">
                <a:off x="3572322" y="4608032"/>
                <a:ext cx="1353585" cy="64452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75" name="Straight Arrow Connector 74"/>
              <p:cNvCxnSpPr/>
              <p:nvPr/>
            </p:nvCxnSpPr>
            <p:spPr bwMode="auto">
              <a:xfrm rot="10800000" flipV="1">
                <a:off x="4240572" y="5334604"/>
                <a:ext cx="855419" cy="27248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77" name="Straight Arrow Connector 76"/>
              <p:cNvCxnSpPr/>
              <p:nvPr/>
            </p:nvCxnSpPr>
            <p:spPr bwMode="auto">
              <a:xfrm>
                <a:off x="2343094" y="5334604"/>
                <a:ext cx="888904" cy="43972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0" name="Straight Arrow Connector 79"/>
              <p:cNvCxnSpPr/>
              <p:nvPr/>
            </p:nvCxnSpPr>
            <p:spPr bwMode="auto">
              <a:xfrm rot="5400000">
                <a:off x="2171454" y="4410790"/>
                <a:ext cx="316171" cy="158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1" name="Straight Arrow Connector 80"/>
              <p:cNvCxnSpPr/>
              <p:nvPr/>
            </p:nvCxnSpPr>
            <p:spPr bwMode="auto">
              <a:xfrm rot="5400000">
                <a:off x="2230766" y="4940289"/>
                <a:ext cx="226245"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pic>
            <p:nvPicPr>
              <p:cNvPr id="74" name="Picture 73"/>
              <p:cNvPicPr>
                <a:picLocks noChangeAspect="1"/>
              </p:cNvPicPr>
              <p:nvPr/>
            </p:nvPicPr>
            <p:blipFill>
              <a:blip r:embed="rId3"/>
              <a:stretch>
                <a:fillRect/>
              </a:stretch>
            </p:blipFill>
            <p:spPr>
              <a:xfrm>
                <a:off x="5168638" y="3968720"/>
                <a:ext cx="1950720" cy="1463040"/>
              </a:xfrm>
              <a:prstGeom prst="rect">
                <a:avLst/>
              </a:prstGeom>
            </p:spPr>
          </p:pic>
          <p:sp>
            <p:nvSpPr>
              <p:cNvPr id="84" name="TextBox 83"/>
              <p:cNvSpPr txBox="1"/>
              <p:nvPr/>
            </p:nvSpPr>
            <p:spPr>
              <a:xfrm>
                <a:off x="5707405" y="3682454"/>
                <a:ext cx="933055" cy="307777"/>
              </a:xfrm>
              <a:prstGeom prst="rect">
                <a:avLst/>
              </a:prstGeom>
              <a:noFill/>
            </p:spPr>
            <p:txBody>
              <a:bodyPr wrap="none" rtlCol="0">
                <a:spAutoFit/>
              </a:bodyPr>
              <a:lstStyle/>
              <a:p>
                <a:r>
                  <a:rPr lang="en-US" sz="1400" dirty="0" err="1" smtClean="0"/>
                  <a:t>SVMerge</a:t>
                </a:r>
                <a:endParaRPr lang="en-US" sz="1400" dirty="0"/>
              </a:p>
            </p:txBody>
          </p:sp>
          <p:cxnSp>
            <p:nvCxnSpPr>
              <p:cNvPr id="63" name="Straight Arrow Connector 62"/>
              <p:cNvCxnSpPr/>
              <p:nvPr/>
            </p:nvCxnSpPr>
            <p:spPr bwMode="auto">
              <a:xfrm rot="16200000" flipH="1">
                <a:off x="4590019" y="3462748"/>
                <a:ext cx="558954" cy="4529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95" name="TextBox 94"/>
              <p:cNvSpPr txBox="1"/>
              <p:nvPr/>
            </p:nvSpPr>
            <p:spPr>
              <a:xfrm>
                <a:off x="1807772" y="3680041"/>
                <a:ext cx="1162560" cy="307777"/>
              </a:xfrm>
              <a:prstGeom prst="rect">
                <a:avLst/>
              </a:prstGeom>
              <a:noFill/>
            </p:spPr>
            <p:txBody>
              <a:bodyPr wrap="none" rtlCol="0">
                <a:spAutoFit/>
              </a:bodyPr>
              <a:lstStyle/>
              <a:p>
                <a:r>
                  <a:rPr lang="en-US" sz="1400" dirty="0" err="1" smtClean="0"/>
                  <a:t>SNPs/indels</a:t>
                </a:r>
                <a:endParaRPr lang="en-US" sz="1400" dirty="0"/>
              </a:p>
            </p:txBody>
          </p:sp>
        </p:grpSp>
        <p:cxnSp>
          <p:nvCxnSpPr>
            <p:cNvPr id="72" name="Straight Arrow Connector 71"/>
            <p:cNvCxnSpPr>
              <a:stCxn id="66" idx="3"/>
            </p:cNvCxnSpPr>
            <p:nvPr/>
          </p:nvCxnSpPr>
          <p:spPr bwMode="auto">
            <a:xfrm>
              <a:off x="2776433" y="4713787"/>
              <a:ext cx="895096" cy="89329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BAM Improvement</a:t>
            </a:r>
            <a:endParaRPr lang="en-US" dirty="0"/>
          </a:p>
        </p:txBody>
      </p:sp>
      <p:sp>
        <p:nvSpPr>
          <p:cNvPr id="3" name="Content Placeholder 2"/>
          <p:cNvSpPr>
            <a:spLocks noGrp="1"/>
          </p:cNvSpPr>
          <p:nvPr>
            <p:ph idx="1"/>
          </p:nvPr>
        </p:nvSpPr>
        <p:spPr>
          <a:xfrm>
            <a:off x="539750" y="1066800"/>
            <a:ext cx="5575807" cy="5029200"/>
          </a:xfrm>
        </p:spPr>
        <p:txBody>
          <a:bodyPr/>
          <a:lstStyle/>
          <a:p>
            <a:r>
              <a:rPr lang="en-US" dirty="0" smtClean="0"/>
              <a:t>Lane level operation carried out after alignment</a:t>
            </a:r>
          </a:p>
          <a:p>
            <a:endParaRPr lang="en-US" dirty="0" smtClean="0"/>
          </a:p>
          <a:p>
            <a:r>
              <a:rPr lang="en-US" dirty="0" smtClean="0"/>
              <a:t>Input: BAM</a:t>
            </a:r>
          </a:p>
          <a:p>
            <a:endParaRPr lang="en-US" dirty="0" smtClean="0"/>
          </a:p>
          <a:p>
            <a:r>
              <a:rPr lang="en-US" dirty="0" smtClean="0"/>
              <a:t>Process 1: Local realignment</a:t>
            </a:r>
          </a:p>
          <a:p>
            <a:endParaRPr lang="en-US" dirty="0" smtClean="0"/>
          </a:p>
          <a:p>
            <a:r>
              <a:rPr lang="en-US" dirty="0" smtClean="0"/>
              <a:t>Process 2: Base quality recalibration</a:t>
            </a:r>
          </a:p>
          <a:p>
            <a:endParaRPr lang="en-US" dirty="0" smtClean="0"/>
          </a:p>
          <a:p>
            <a:r>
              <a:rPr lang="en-US" dirty="0" smtClean="0"/>
              <a:t>Output: (improved) BAM</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Realignment</a:t>
            </a:r>
            <a:endParaRPr lang="en-US" dirty="0"/>
          </a:p>
        </p:txBody>
      </p:sp>
      <p:sp>
        <p:nvSpPr>
          <p:cNvPr id="3" name="Content Placeholder 2"/>
          <p:cNvSpPr>
            <a:spLocks noGrp="1"/>
          </p:cNvSpPr>
          <p:nvPr>
            <p:ph idx="1"/>
          </p:nvPr>
        </p:nvSpPr>
        <p:spPr/>
        <p:txBody>
          <a:bodyPr>
            <a:normAutofit fontScale="92500"/>
          </a:bodyPr>
          <a:lstStyle/>
          <a:p>
            <a:r>
              <a:rPr lang="en-US" dirty="0" smtClean="0"/>
              <a:t>Short </a:t>
            </a:r>
            <a:r>
              <a:rPr lang="en-US" dirty="0" err="1" smtClean="0"/>
              <a:t>indels</a:t>
            </a:r>
            <a:r>
              <a:rPr lang="en-US" dirty="0" smtClean="0"/>
              <a:t> in the sample relative to the reference can pose difficulties for alignment programs</a:t>
            </a:r>
          </a:p>
          <a:p>
            <a:r>
              <a:rPr lang="en-US" dirty="0" err="1" smtClean="0"/>
              <a:t>Indels</a:t>
            </a:r>
            <a:r>
              <a:rPr lang="en-US" dirty="0" smtClean="0"/>
              <a:t> occurring near the ends of the reads are often not aligned correctly</a:t>
            </a:r>
          </a:p>
          <a:p>
            <a:pPr lvl="1"/>
            <a:r>
              <a:rPr lang="en-US" dirty="0" smtClean="0"/>
              <a:t>Excess of </a:t>
            </a:r>
            <a:r>
              <a:rPr lang="en-US" dirty="0" err="1" smtClean="0"/>
              <a:t>SNPs</a:t>
            </a:r>
            <a:r>
              <a:rPr lang="en-US" dirty="0" smtClean="0"/>
              <a:t> rather than introduce </a:t>
            </a:r>
            <a:r>
              <a:rPr lang="en-US" dirty="0" err="1" smtClean="0"/>
              <a:t>indel</a:t>
            </a:r>
            <a:r>
              <a:rPr lang="en-US" dirty="0" smtClean="0"/>
              <a:t> into alignment</a:t>
            </a:r>
          </a:p>
          <a:p>
            <a:r>
              <a:rPr lang="en-US" dirty="0" smtClean="0"/>
              <a:t>Realignment algorithm</a:t>
            </a:r>
          </a:p>
          <a:p>
            <a:pPr lvl="1"/>
            <a:r>
              <a:rPr lang="en-US" dirty="0" smtClean="0"/>
              <a:t>Input set of known </a:t>
            </a:r>
            <a:r>
              <a:rPr lang="en-US" dirty="0" err="1" smtClean="0"/>
              <a:t>indel</a:t>
            </a:r>
            <a:r>
              <a:rPr lang="en-US" dirty="0" smtClean="0"/>
              <a:t> sites and a BAM file</a:t>
            </a:r>
          </a:p>
          <a:p>
            <a:pPr lvl="1"/>
            <a:r>
              <a:rPr lang="en-US" dirty="0" smtClean="0"/>
              <a:t>At each site, model the </a:t>
            </a:r>
            <a:r>
              <a:rPr lang="en-US" dirty="0" err="1" smtClean="0"/>
              <a:t>indel</a:t>
            </a:r>
            <a:r>
              <a:rPr lang="en-US" dirty="0" smtClean="0"/>
              <a:t> </a:t>
            </a:r>
            <a:r>
              <a:rPr lang="en-US" dirty="0" err="1" smtClean="0"/>
              <a:t>haplotype</a:t>
            </a:r>
            <a:r>
              <a:rPr lang="en-US" dirty="0" smtClean="0"/>
              <a:t> and the reference </a:t>
            </a:r>
            <a:r>
              <a:rPr lang="en-US" dirty="0" err="1" smtClean="0"/>
              <a:t>haplotype</a:t>
            </a:r>
            <a:endParaRPr lang="en-US" dirty="0" smtClean="0"/>
          </a:p>
          <a:p>
            <a:pPr lvl="1"/>
            <a:r>
              <a:rPr lang="en-US" dirty="0" smtClean="0"/>
              <a:t>Given the information on a known </a:t>
            </a:r>
            <a:r>
              <a:rPr lang="en-US" dirty="0" err="1" smtClean="0"/>
              <a:t>indel</a:t>
            </a:r>
            <a:endParaRPr lang="en-US" dirty="0" smtClean="0"/>
          </a:p>
          <a:p>
            <a:pPr lvl="2"/>
            <a:r>
              <a:rPr lang="en-US" dirty="0" smtClean="0"/>
              <a:t>Which scenario are the reads more likely to be derived from?</a:t>
            </a:r>
          </a:p>
          <a:p>
            <a:pPr lvl="1"/>
            <a:r>
              <a:rPr lang="en-US" dirty="0" smtClean="0"/>
              <a:t>New BAM file produced with read cigar lines modified where </a:t>
            </a:r>
            <a:r>
              <a:rPr lang="en-US" dirty="0" err="1" smtClean="0"/>
              <a:t>indels</a:t>
            </a:r>
            <a:r>
              <a:rPr lang="en-US" dirty="0" smtClean="0"/>
              <a:t> have been introduced by the realignment process</a:t>
            </a:r>
          </a:p>
          <a:p>
            <a:r>
              <a:rPr lang="en-US" dirty="0" smtClean="0"/>
              <a:t>Software</a:t>
            </a:r>
          </a:p>
          <a:p>
            <a:pPr lvl="1"/>
            <a:r>
              <a:rPr lang="en-US" dirty="0" smtClean="0"/>
              <a:t>Implemented in GATK from Broad (</a:t>
            </a:r>
            <a:r>
              <a:rPr lang="en-US" dirty="0" err="1" smtClean="0"/>
              <a:t>IndelRealigner</a:t>
            </a:r>
            <a:r>
              <a:rPr lang="en-US" dirty="0" smtClean="0"/>
              <a:t> function)</a:t>
            </a:r>
          </a:p>
          <a:p>
            <a:r>
              <a:rPr lang="en-US" dirty="0" smtClean="0"/>
              <a:t>What sites?</a:t>
            </a:r>
          </a:p>
          <a:p>
            <a:pPr lvl="1"/>
            <a:r>
              <a:rPr lang="en-US" dirty="0" smtClean="0"/>
              <a:t>Previously published </a:t>
            </a:r>
            <a:r>
              <a:rPr lang="en-US" dirty="0" err="1" smtClean="0"/>
              <a:t>indel</a:t>
            </a:r>
            <a:r>
              <a:rPr lang="en-US" dirty="0" smtClean="0"/>
              <a:t> sites, </a:t>
            </a:r>
            <a:r>
              <a:rPr lang="en-US" dirty="0" err="1" smtClean="0"/>
              <a:t>dbSNP</a:t>
            </a:r>
            <a:r>
              <a:rPr lang="en-US" dirty="0" smtClean="0"/>
              <a:t>, 1000 genomes, generate a rough/high confidence </a:t>
            </a:r>
            <a:r>
              <a:rPr lang="en-US" dirty="0" err="1" smtClean="0"/>
              <a:t>indel</a:t>
            </a:r>
            <a:r>
              <a:rPr lang="en-US" dirty="0" smtClean="0"/>
              <a:t> set</a:t>
            </a:r>
          </a:p>
          <a:p>
            <a:pPr lvl="2"/>
            <a:endParaRPr lang="en-US" dirty="0" smtClean="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Realignment</a:t>
            </a:r>
            <a:endParaRPr lang="en-US" dirty="0"/>
          </a:p>
        </p:txBody>
      </p:sp>
      <p:pic>
        <p:nvPicPr>
          <p:cNvPr id="4" name="Content Placeholder 3" descr="indel.png"/>
          <p:cNvPicPr>
            <a:picLocks noGrp="1" noChangeAspect="1"/>
          </p:cNvPicPr>
          <p:nvPr>
            <p:ph idx="1"/>
          </p:nvPr>
        </p:nvPicPr>
        <p:blipFill>
          <a:blip r:embed="rId2"/>
          <a:srcRect l="-10535" r="-10535"/>
          <a:stretch>
            <a:fillRect/>
          </a:stretch>
        </p:blipFill>
        <p:spPr>
          <a:xfrm>
            <a:off x="539750" y="1066800"/>
            <a:ext cx="8064500" cy="5029200"/>
          </a:xfr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Alignment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Sequence alignment in NGS is</a:t>
            </a:r>
          </a:p>
          <a:p>
            <a:pPr lvl="1"/>
            <a:r>
              <a:rPr lang="en-US" i="1" dirty="0" smtClean="0"/>
              <a:t>Process of determining the most likely source within the reference genome sequence that the observed DNA sequencing read is derived from</a:t>
            </a:r>
          </a:p>
          <a:p>
            <a:endParaRPr lang="en-US" dirty="0" smtClean="0"/>
          </a:p>
          <a:p>
            <a:r>
              <a:rPr lang="en-US" dirty="0" smtClean="0"/>
              <a:t>Principles and approaches to sequence alignment have not changed</a:t>
            </a:r>
          </a:p>
          <a:p>
            <a:endParaRPr lang="en-US" dirty="0" smtClean="0"/>
          </a:p>
          <a:p>
            <a:r>
              <a:rPr lang="en-US" dirty="0" smtClean="0"/>
              <a:t>Basic Local Alignment Search Tool (BLAST)</a:t>
            </a:r>
          </a:p>
          <a:p>
            <a:pPr lvl="1"/>
            <a:r>
              <a:rPr lang="en-US" dirty="0" smtClean="0"/>
              <a:t>‘Seed and extend’ approach</a:t>
            </a:r>
          </a:p>
          <a:p>
            <a:pPr lvl="1"/>
            <a:r>
              <a:rPr lang="en-US" dirty="0" smtClean="0"/>
              <a:t>Query sequences vs. larger database of sequences</a:t>
            </a:r>
          </a:p>
          <a:p>
            <a:pPr lvl="1"/>
            <a:r>
              <a:rPr lang="en-US" dirty="0" smtClean="0"/>
              <a:t>Split query sequences into short sequences (~10bp) and search for locations where these cluster in the larger database of sequences</a:t>
            </a:r>
          </a:p>
          <a:p>
            <a:pPr lvl="1"/>
            <a:r>
              <a:rPr lang="en-US" dirty="0" smtClean="0"/>
              <a:t>Nucleotide blast, protein blast, </a:t>
            </a:r>
            <a:r>
              <a:rPr lang="en-US" dirty="0" err="1" smtClean="0"/>
              <a:t>blastx</a:t>
            </a:r>
            <a:r>
              <a:rPr lang="en-US" dirty="0" smtClean="0"/>
              <a:t>, </a:t>
            </a:r>
            <a:r>
              <a:rPr lang="en-US" dirty="0" err="1" smtClean="0"/>
              <a:t>tblastn</a:t>
            </a:r>
            <a:r>
              <a:rPr lang="en-US" dirty="0" smtClean="0"/>
              <a:t>, </a:t>
            </a:r>
            <a:r>
              <a:rPr lang="en-US" dirty="0" err="1" smtClean="0"/>
              <a:t>tblastx</a:t>
            </a:r>
            <a:r>
              <a:rPr lang="en-US" dirty="0" smtClean="0"/>
              <a:t>….</a:t>
            </a:r>
          </a:p>
          <a:p>
            <a:pPr lvl="1"/>
            <a:endParaRPr lang="en-US" dirty="0" smtClean="0"/>
          </a:p>
          <a:p>
            <a:r>
              <a:rPr lang="en-US" dirty="0" smtClean="0"/>
              <a:t>NGS: Nucleotide based alignment</a:t>
            </a:r>
          </a:p>
          <a:p>
            <a:pPr lvl="1"/>
            <a:r>
              <a:rPr lang="en-US" dirty="0" smtClean="0"/>
              <a:t>Very small evolutionary distances (human-human, strains of the reference genome)</a:t>
            </a:r>
          </a:p>
          <a:p>
            <a:pPr lvl="1"/>
            <a:r>
              <a:rPr lang="en-US" dirty="0" smtClean="0"/>
              <a:t>Allows for assumptions about the number of expected mismatches to speedup alignment programs</a:t>
            </a:r>
          </a:p>
          <a:p>
            <a:pPr lvl="1"/>
            <a:endParaRPr lang="en-US" dirty="0" smtClean="0"/>
          </a:p>
          <a:p>
            <a:r>
              <a:rPr lang="en-US" dirty="0" smtClean="0"/>
              <a:t>NGS has just massively scaled up a challenge that has existed since the inception of bioinformatics</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 Quality Recalibration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Each base call has an associated base call quality</a:t>
            </a:r>
          </a:p>
          <a:p>
            <a:pPr lvl="1"/>
            <a:r>
              <a:rPr lang="en-US" dirty="0" smtClean="0"/>
              <a:t>What is the chance that the base call is incorrect?</a:t>
            </a:r>
          </a:p>
          <a:p>
            <a:pPr lvl="2"/>
            <a:r>
              <a:rPr lang="en-US" dirty="0" err="1" smtClean="0"/>
              <a:t>Illumina</a:t>
            </a:r>
            <a:r>
              <a:rPr lang="en-US" dirty="0" smtClean="0"/>
              <a:t> evidence: intensity values + cycle</a:t>
            </a:r>
          </a:p>
          <a:p>
            <a:pPr lvl="1"/>
            <a:r>
              <a:rPr lang="en-US" dirty="0" err="1" smtClean="0"/>
              <a:t>Phred</a:t>
            </a:r>
            <a:r>
              <a:rPr lang="en-US" dirty="0" smtClean="0"/>
              <a:t> values (log scale)</a:t>
            </a:r>
          </a:p>
          <a:p>
            <a:pPr lvl="2"/>
            <a:r>
              <a:rPr lang="en-US" dirty="0" smtClean="0"/>
              <a:t>Q10 = 1 in 10 chance of base call incorrect</a:t>
            </a:r>
          </a:p>
          <a:p>
            <a:pPr lvl="2"/>
            <a:r>
              <a:rPr lang="en-US" dirty="0" smtClean="0"/>
              <a:t>Q20 = 1 in 100 chance of base call incorrect</a:t>
            </a:r>
          </a:p>
          <a:p>
            <a:pPr lvl="1"/>
            <a:r>
              <a:rPr lang="en-US" dirty="0" smtClean="0"/>
              <a:t>Accurate base qualities essential measure in variant calling</a:t>
            </a:r>
          </a:p>
          <a:p>
            <a:endParaRPr lang="en-US" b="1" dirty="0" smtClean="0"/>
          </a:p>
          <a:p>
            <a:r>
              <a:rPr lang="en-US" b="1" dirty="0" smtClean="0"/>
              <a:t>Rule of thumb: Anything less than Q20 is not useful data</a:t>
            </a:r>
          </a:p>
          <a:p>
            <a:endParaRPr lang="en-US" dirty="0" smtClean="0"/>
          </a:p>
          <a:p>
            <a:r>
              <a:rPr lang="en-US" dirty="0" err="1" smtClean="0"/>
              <a:t>Illumina</a:t>
            </a:r>
            <a:r>
              <a:rPr lang="en-US" dirty="0" smtClean="0"/>
              <a:t> sequencing</a:t>
            </a:r>
          </a:p>
          <a:p>
            <a:pPr lvl="1"/>
            <a:r>
              <a:rPr lang="en-US" dirty="0" smtClean="0"/>
              <a:t>Control lane or spiked control used to generate a quality calibration table</a:t>
            </a:r>
          </a:p>
          <a:p>
            <a:pPr lvl="1"/>
            <a:r>
              <a:rPr lang="en-US" dirty="0" smtClean="0"/>
              <a:t>If no control – then use pre-computed calibration tables</a:t>
            </a:r>
          </a:p>
          <a:p>
            <a:endParaRPr lang="en-US" dirty="0" smtClean="0"/>
          </a:p>
          <a:p>
            <a:r>
              <a:rPr lang="en-US" dirty="0" smtClean="0"/>
              <a:t>Quality recalibration</a:t>
            </a:r>
          </a:p>
          <a:p>
            <a:pPr lvl="1"/>
            <a:r>
              <a:rPr lang="en-US" dirty="0" smtClean="0"/>
              <a:t>1000 genomes project sequencing carried out on multiple platforms at multiple different sequencing </a:t>
            </a:r>
            <a:r>
              <a:rPr lang="en-US" dirty="0" err="1" smtClean="0"/>
              <a:t>centres</a:t>
            </a:r>
            <a:endParaRPr lang="en-US" dirty="0" smtClean="0"/>
          </a:p>
          <a:p>
            <a:pPr lvl="1"/>
            <a:r>
              <a:rPr lang="en-US" dirty="0" smtClean="0"/>
              <a:t>Are the quality values comparable across </a:t>
            </a:r>
            <a:r>
              <a:rPr lang="en-US" dirty="0" err="1" smtClean="0"/>
              <a:t>centres</a:t>
            </a:r>
            <a:r>
              <a:rPr lang="en-US" dirty="0" smtClean="0"/>
              <a:t>/platforms given they have all been calibrated using different methods?</a:t>
            </a:r>
          </a:p>
        </p:txBody>
      </p:sp>
      <p:pic>
        <p:nvPicPr>
          <p:cNvPr id="4" name="Picture 8"/>
          <p:cNvPicPr>
            <a:picLocks noChangeAspect="1" noChangeArrowheads="1"/>
          </p:cNvPicPr>
          <p:nvPr/>
        </p:nvPicPr>
        <p:blipFill>
          <a:blip r:embed="rId2"/>
          <a:srcRect/>
          <a:stretch>
            <a:fillRect/>
          </a:stretch>
        </p:blipFill>
        <p:spPr bwMode="auto">
          <a:xfrm>
            <a:off x="6968160" y="983964"/>
            <a:ext cx="1991201" cy="1991201"/>
          </a:xfrm>
          <a:prstGeom prst="rect">
            <a:avLst/>
          </a:prstGeom>
          <a:noFill/>
          <a:ln w="9525">
            <a:noFill/>
            <a:miter lim="800000"/>
            <a:headEnd/>
            <a:tailEnd/>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 Quality Recalibration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Original recalibration algorithm</a:t>
            </a:r>
          </a:p>
          <a:p>
            <a:pPr lvl="1"/>
            <a:r>
              <a:rPr lang="en-US" dirty="0" smtClean="0"/>
              <a:t>Align subsample of reads from a lane to human reference</a:t>
            </a:r>
          </a:p>
          <a:p>
            <a:pPr lvl="1"/>
            <a:r>
              <a:rPr lang="en-US" dirty="0" smtClean="0"/>
              <a:t>Exclude all known dbSNP+1000G pilot SNP sites</a:t>
            </a:r>
          </a:p>
          <a:p>
            <a:pPr lvl="2"/>
            <a:r>
              <a:rPr lang="en-US" dirty="0" smtClean="0"/>
              <a:t>Assume all other mismatches are sequencing errors</a:t>
            </a:r>
          </a:p>
          <a:p>
            <a:pPr lvl="1"/>
            <a:r>
              <a:rPr lang="en-US" dirty="0" smtClean="0"/>
              <a:t>Compute a new calibration table bases on mismatch rates per position on the read</a:t>
            </a:r>
          </a:p>
          <a:p>
            <a:endParaRPr lang="en-US" dirty="0" smtClean="0"/>
          </a:p>
          <a:p>
            <a:r>
              <a:rPr lang="en-US" dirty="0" smtClean="0"/>
              <a:t>Pre-calibration sequence reports Q25 base calls</a:t>
            </a:r>
          </a:p>
          <a:p>
            <a:pPr lvl="1"/>
            <a:r>
              <a:rPr lang="en-US" dirty="0" smtClean="0"/>
              <a:t>After alignment - it may be that these bases actually mismatch the reference at a 1 in 100 rate, so are actually Q20</a:t>
            </a:r>
          </a:p>
          <a:p>
            <a:endParaRPr lang="en-US" dirty="0" smtClean="0"/>
          </a:p>
          <a:p>
            <a:r>
              <a:rPr lang="en-US" dirty="0" smtClean="0"/>
              <a:t>Recent improvements – GATK package</a:t>
            </a:r>
          </a:p>
          <a:p>
            <a:pPr lvl="1"/>
            <a:r>
              <a:rPr lang="en-US" dirty="0" smtClean="0"/>
              <a:t>Reported/original quality score </a:t>
            </a:r>
          </a:p>
          <a:p>
            <a:pPr lvl="1"/>
            <a:r>
              <a:rPr lang="en-US" dirty="0" smtClean="0"/>
              <a:t>The position within the read </a:t>
            </a:r>
          </a:p>
          <a:p>
            <a:pPr lvl="1"/>
            <a:r>
              <a:rPr lang="en-US" dirty="0" smtClean="0"/>
              <a:t>The preceding and current nucleotide (sequencing chemistry effect) observed by the sequencing machine </a:t>
            </a:r>
          </a:p>
          <a:p>
            <a:pPr lvl="1"/>
            <a:r>
              <a:rPr lang="en-US" dirty="0" smtClean="0"/>
              <a:t>Probability of mismatching the reference genome</a:t>
            </a:r>
          </a:p>
          <a:p>
            <a:r>
              <a:rPr lang="en-US" b="1" dirty="0" smtClean="0"/>
              <a:t>NOTE</a:t>
            </a:r>
            <a:r>
              <a:rPr lang="en-US" dirty="0" smtClean="0"/>
              <a:t>: requires a reference genome and a catalog of variable sites</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 Quality Recalibration Effects</a:t>
            </a:r>
            <a:endParaRPr lang="en-US" dirty="0"/>
          </a:p>
        </p:txBody>
      </p:sp>
      <p:pic>
        <p:nvPicPr>
          <p:cNvPr id="4" name="Picture 3" descr="Picture 1.png"/>
          <p:cNvPicPr>
            <a:picLocks noChangeAspect="1"/>
          </p:cNvPicPr>
          <p:nvPr/>
        </p:nvPicPr>
        <p:blipFill>
          <a:blip r:embed="rId2"/>
          <a:stretch>
            <a:fillRect/>
          </a:stretch>
        </p:blipFill>
        <p:spPr>
          <a:xfrm>
            <a:off x="14187" y="1656076"/>
            <a:ext cx="4557813" cy="3525093"/>
          </a:xfrm>
          <a:prstGeom prst="rect">
            <a:avLst/>
          </a:prstGeom>
        </p:spPr>
      </p:pic>
      <p:pic>
        <p:nvPicPr>
          <p:cNvPr id="5" name="Picture 4" descr="Picture 2.png"/>
          <p:cNvPicPr>
            <a:picLocks noChangeAspect="1"/>
          </p:cNvPicPr>
          <p:nvPr/>
        </p:nvPicPr>
        <p:blipFill>
          <a:blip r:embed="rId3"/>
          <a:stretch>
            <a:fillRect/>
          </a:stretch>
        </p:blipFill>
        <p:spPr>
          <a:xfrm>
            <a:off x="4483325" y="1705588"/>
            <a:ext cx="4519120" cy="3503193"/>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Production Workflow</a:t>
            </a:r>
            <a:endParaRPr lang="en-US" dirty="0"/>
          </a:p>
        </p:txBody>
      </p:sp>
      <p:grpSp>
        <p:nvGrpSpPr>
          <p:cNvPr id="3" name="Group 66"/>
          <p:cNvGrpSpPr/>
          <p:nvPr/>
        </p:nvGrpSpPr>
        <p:grpSpPr>
          <a:xfrm>
            <a:off x="697172" y="2416004"/>
            <a:ext cx="6764182" cy="1320044"/>
            <a:chOff x="697172" y="2416004"/>
            <a:chExt cx="6764182" cy="1320044"/>
          </a:xfrm>
        </p:grpSpPr>
        <p:sp>
          <p:nvSpPr>
            <p:cNvPr id="36" name="Rounded Rectangle 35"/>
            <p:cNvSpPr/>
            <p:nvPr/>
          </p:nvSpPr>
          <p:spPr bwMode="auto">
            <a:xfrm>
              <a:off x="1725609" y="2416004"/>
              <a:ext cx="4721265" cy="855954"/>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40" name="Rounded Rectangle 39"/>
            <p:cNvSpPr/>
            <p:nvPr/>
          </p:nvSpPr>
          <p:spPr bwMode="auto">
            <a:xfrm>
              <a:off x="5136517" y="258167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42" name="Straight Arrow Connector 41"/>
            <p:cNvCxnSpPr>
              <a:stCxn id="29" idx="0"/>
              <a:endCxn id="40" idx="2"/>
            </p:cNvCxnSpPr>
            <p:nvPr/>
          </p:nvCxnSpPr>
          <p:spPr bwMode="auto">
            <a:xfrm rot="5400000" flipH="1" flipV="1">
              <a:off x="4752301" y="3089006"/>
              <a:ext cx="891534" cy="40148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4" name="Straight Arrow Connector 43"/>
            <p:cNvCxnSpPr>
              <a:stCxn id="33" idx="0"/>
            </p:cNvCxnSpPr>
            <p:nvPr/>
          </p:nvCxnSpPr>
          <p:spPr bwMode="auto">
            <a:xfrm rot="16200000" flipV="1">
              <a:off x="5124748" y="3172673"/>
              <a:ext cx="864456" cy="26229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5" name="Rounded Rectangle 44"/>
            <p:cNvSpPr/>
            <p:nvPr/>
          </p:nvSpPr>
          <p:spPr bwMode="auto">
            <a:xfrm>
              <a:off x="2596455" y="257369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46" name="Straight Arrow Connector 45"/>
            <p:cNvCxnSpPr>
              <a:endCxn id="45" idx="2"/>
            </p:cNvCxnSpPr>
            <p:nvPr/>
          </p:nvCxnSpPr>
          <p:spPr bwMode="auto">
            <a:xfrm rot="5400000" flipH="1" flipV="1">
              <a:off x="2226045" y="3067226"/>
              <a:ext cx="863922" cy="40148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7" name="Straight Arrow Connector 46"/>
            <p:cNvCxnSpPr/>
            <p:nvPr/>
          </p:nvCxnSpPr>
          <p:spPr bwMode="auto">
            <a:xfrm rot="16200000" flipV="1">
              <a:off x="2584686" y="3137087"/>
              <a:ext cx="864456" cy="26229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9" name="Straight Arrow Connector 48"/>
            <p:cNvCxnSpPr/>
            <p:nvPr/>
          </p:nvCxnSpPr>
          <p:spPr bwMode="auto">
            <a:xfrm rot="5400000" flipH="1" flipV="1">
              <a:off x="3476480" y="3155691"/>
              <a:ext cx="857556" cy="26174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0" name="Rounded Rectangle 49"/>
            <p:cNvSpPr/>
            <p:nvPr/>
          </p:nvSpPr>
          <p:spPr bwMode="auto">
            <a:xfrm>
              <a:off x="3756027" y="258911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51" name="TextBox 50"/>
            <p:cNvSpPr txBox="1"/>
            <p:nvPr/>
          </p:nvSpPr>
          <p:spPr>
            <a:xfrm>
              <a:off x="697172" y="2640758"/>
              <a:ext cx="706368" cy="461665"/>
            </a:xfrm>
            <a:prstGeom prst="rect">
              <a:avLst/>
            </a:prstGeom>
            <a:noFill/>
          </p:spPr>
          <p:txBody>
            <a:bodyPr wrap="none" rtlCol="0">
              <a:spAutoFit/>
            </a:bodyPr>
            <a:lstStyle/>
            <a:p>
              <a:pPr algn="ctr"/>
              <a:r>
                <a:rPr lang="en-US" sz="1200" b="1" dirty="0" smtClean="0"/>
                <a:t>Library</a:t>
              </a:r>
            </a:p>
            <a:p>
              <a:pPr algn="ctr"/>
              <a:r>
                <a:rPr lang="en-US" sz="1200" b="1" dirty="0" smtClean="0"/>
                <a:t>merge</a:t>
              </a:r>
            </a:p>
          </p:txBody>
        </p:sp>
        <p:sp>
          <p:nvSpPr>
            <p:cNvPr id="62" name="TextBox 61"/>
            <p:cNvSpPr txBox="1"/>
            <p:nvPr/>
          </p:nvSpPr>
          <p:spPr>
            <a:xfrm>
              <a:off x="6571116" y="2686925"/>
              <a:ext cx="890238" cy="369332"/>
            </a:xfrm>
            <a:prstGeom prst="rect">
              <a:avLst/>
            </a:prstGeom>
            <a:noFill/>
          </p:spPr>
          <p:txBody>
            <a:bodyPr wrap="none" rtlCol="0">
              <a:spAutoFit/>
            </a:bodyPr>
            <a:lstStyle/>
            <a:p>
              <a:r>
                <a:rPr lang="en-US" dirty="0" smtClean="0"/>
                <a:t>Library</a:t>
              </a:r>
              <a:endParaRPr lang="en-US" dirty="0"/>
            </a:p>
          </p:txBody>
        </p:sp>
      </p:grpSp>
      <p:grpSp>
        <p:nvGrpSpPr>
          <p:cNvPr id="7" name="Group 65"/>
          <p:cNvGrpSpPr/>
          <p:nvPr/>
        </p:nvGrpSpPr>
        <p:grpSpPr>
          <a:xfrm>
            <a:off x="474866" y="3575686"/>
            <a:ext cx="7307602" cy="2658214"/>
            <a:chOff x="474866" y="3575686"/>
            <a:chExt cx="7307602" cy="2658214"/>
          </a:xfrm>
        </p:grpSpPr>
        <p:sp>
          <p:nvSpPr>
            <p:cNvPr id="4" name="Rounded Rectangle 3"/>
            <p:cNvSpPr/>
            <p:nvPr/>
          </p:nvSpPr>
          <p:spPr bwMode="auto">
            <a:xfrm>
              <a:off x="1725609" y="3575686"/>
              <a:ext cx="4721265" cy="1615270"/>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pic>
          <p:nvPicPr>
            <p:cNvPr id="5" name="Picture 4" descr="Picture 12.png"/>
            <p:cNvPicPr>
              <a:picLocks noChangeAspect="1"/>
            </p:cNvPicPr>
            <p:nvPr/>
          </p:nvPicPr>
          <p:blipFill>
            <a:blip r:embed="rId2"/>
            <a:stretch>
              <a:fillRect/>
            </a:stretch>
          </p:blipFill>
          <p:spPr>
            <a:xfrm>
              <a:off x="3511547" y="5273792"/>
              <a:ext cx="1093047" cy="960108"/>
            </a:xfrm>
            <a:prstGeom prst="rect">
              <a:avLst/>
            </a:prstGeom>
          </p:spPr>
        </p:pic>
        <p:sp>
          <p:nvSpPr>
            <p:cNvPr id="6" name="Rounded Rectangle 5"/>
            <p:cNvSpPr/>
            <p:nvPr/>
          </p:nvSpPr>
          <p:spPr bwMode="auto">
            <a:xfrm>
              <a:off x="2222583" y="485961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8" name="Rounded Rectangle 7"/>
            <p:cNvSpPr/>
            <p:nvPr/>
          </p:nvSpPr>
          <p:spPr bwMode="auto">
            <a:xfrm>
              <a:off x="2899568" y="485961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9" name="Rounded Rectangle 8"/>
            <p:cNvSpPr/>
            <p:nvPr/>
          </p:nvSpPr>
          <p:spPr bwMode="auto">
            <a:xfrm>
              <a:off x="3511547" y="4880864"/>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0" name="TextBox 9"/>
            <p:cNvSpPr txBox="1"/>
            <p:nvPr/>
          </p:nvSpPr>
          <p:spPr>
            <a:xfrm>
              <a:off x="4157183" y="4746228"/>
              <a:ext cx="646331" cy="369332"/>
            </a:xfrm>
            <a:prstGeom prst="rect">
              <a:avLst/>
            </a:prstGeom>
            <a:noFill/>
          </p:spPr>
          <p:txBody>
            <a:bodyPr wrap="none" rtlCol="0">
              <a:spAutoFit/>
            </a:bodyPr>
            <a:lstStyle/>
            <a:p>
              <a:r>
                <a:rPr lang="en-US" dirty="0" smtClean="0"/>
                <a:t>……</a:t>
              </a:r>
              <a:endParaRPr lang="en-US" dirty="0"/>
            </a:p>
          </p:txBody>
        </p:sp>
        <p:sp>
          <p:nvSpPr>
            <p:cNvPr id="11" name="Rounded Rectangle 10"/>
            <p:cNvSpPr/>
            <p:nvPr/>
          </p:nvSpPr>
          <p:spPr bwMode="auto">
            <a:xfrm>
              <a:off x="4734489" y="487449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2" name="Rounded Rectangle 11"/>
            <p:cNvSpPr/>
            <p:nvPr/>
          </p:nvSpPr>
          <p:spPr bwMode="auto">
            <a:xfrm>
              <a:off x="5369514" y="487449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14" name="Straight Arrow Connector 13"/>
            <p:cNvCxnSpPr>
              <a:stCxn id="6" idx="0"/>
            </p:cNvCxnSpPr>
            <p:nvPr/>
          </p:nvCxnSpPr>
          <p:spPr bwMode="auto">
            <a:xfrm rot="16200000" flipV="1">
              <a:off x="2319209" y="4693951"/>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5" name="Rounded Rectangle 14"/>
            <p:cNvSpPr/>
            <p:nvPr/>
          </p:nvSpPr>
          <p:spPr bwMode="auto">
            <a:xfrm>
              <a:off x="2208778" y="4279780"/>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6" name="Rounded Rectangle 15"/>
            <p:cNvSpPr/>
            <p:nvPr/>
          </p:nvSpPr>
          <p:spPr bwMode="auto">
            <a:xfrm>
              <a:off x="2899568" y="4301026"/>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7" name="Rounded Rectangle 16"/>
            <p:cNvSpPr/>
            <p:nvPr/>
          </p:nvSpPr>
          <p:spPr bwMode="auto">
            <a:xfrm>
              <a:off x="3511547" y="4308466"/>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8" name="Rounded Rectangle 17"/>
            <p:cNvSpPr/>
            <p:nvPr/>
          </p:nvSpPr>
          <p:spPr bwMode="auto">
            <a:xfrm>
              <a:off x="4734489" y="431483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19" name="Straight Arrow Connector 18"/>
            <p:cNvCxnSpPr/>
            <p:nvPr/>
          </p:nvCxnSpPr>
          <p:spPr bwMode="auto">
            <a:xfrm rot="16200000" flipV="1">
              <a:off x="2996199" y="4680679"/>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0" name="Straight Arrow Connector 19"/>
            <p:cNvCxnSpPr/>
            <p:nvPr/>
          </p:nvCxnSpPr>
          <p:spPr bwMode="auto">
            <a:xfrm rot="16200000" flipV="1">
              <a:off x="3604164" y="4708825"/>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1" name="Straight Arrow Connector 20"/>
            <p:cNvCxnSpPr/>
            <p:nvPr/>
          </p:nvCxnSpPr>
          <p:spPr bwMode="auto">
            <a:xfrm rot="16200000" flipV="1">
              <a:off x="4818444" y="4739326"/>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2" name="Rounded Rectangle 21"/>
            <p:cNvSpPr/>
            <p:nvPr/>
          </p:nvSpPr>
          <p:spPr bwMode="auto">
            <a:xfrm>
              <a:off x="5425284" y="4315366"/>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23" name="Straight Arrow Connector 22"/>
            <p:cNvCxnSpPr/>
            <p:nvPr/>
          </p:nvCxnSpPr>
          <p:spPr bwMode="auto">
            <a:xfrm rot="16200000" flipV="1">
              <a:off x="5509239" y="4739860"/>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4" name="TextBox 23"/>
            <p:cNvSpPr txBox="1"/>
            <p:nvPr/>
          </p:nvSpPr>
          <p:spPr>
            <a:xfrm>
              <a:off x="501931" y="4442056"/>
              <a:ext cx="1283499" cy="461665"/>
            </a:xfrm>
            <a:prstGeom prst="rect">
              <a:avLst/>
            </a:prstGeom>
            <a:noFill/>
          </p:spPr>
          <p:txBody>
            <a:bodyPr wrap="none" rtlCol="0">
              <a:spAutoFit/>
            </a:bodyPr>
            <a:lstStyle/>
            <a:p>
              <a:r>
                <a:rPr lang="en-US" sz="1200" b="1" dirty="0" smtClean="0"/>
                <a:t>Alignment </a:t>
              </a:r>
            </a:p>
            <a:p>
              <a:r>
                <a:rPr lang="en-US" sz="1200" dirty="0" smtClean="0"/>
                <a:t>(</a:t>
              </a:r>
              <a:r>
                <a:rPr lang="en-US" sz="1200" dirty="0" err="1" smtClean="0"/>
                <a:t>bwa</a:t>
              </a:r>
              <a:r>
                <a:rPr lang="en-US" sz="1200" dirty="0" smtClean="0"/>
                <a:t>, </a:t>
              </a:r>
              <a:r>
                <a:rPr lang="en-US" sz="1200" dirty="0" err="1" smtClean="0"/>
                <a:t>smalt</a:t>
              </a:r>
              <a:r>
                <a:rPr lang="en-US" sz="1200" dirty="0" smtClean="0"/>
                <a:t> etc)</a:t>
              </a:r>
              <a:endParaRPr lang="en-US" sz="1200" dirty="0"/>
            </a:p>
          </p:txBody>
        </p:sp>
        <p:cxnSp>
          <p:nvCxnSpPr>
            <p:cNvPr id="25" name="Straight Arrow Connector 24"/>
            <p:cNvCxnSpPr/>
            <p:nvPr/>
          </p:nvCxnSpPr>
          <p:spPr bwMode="auto">
            <a:xfrm rot="16200000" flipV="1">
              <a:off x="2319754" y="4114633"/>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6" name="Rounded Rectangle 25"/>
            <p:cNvSpPr/>
            <p:nvPr/>
          </p:nvSpPr>
          <p:spPr bwMode="auto">
            <a:xfrm>
              <a:off x="2209323" y="370046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27" name="Rounded Rectangle 26"/>
            <p:cNvSpPr/>
            <p:nvPr/>
          </p:nvSpPr>
          <p:spPr bwMode="auto">
            <a:xfrm>
              <a:off x="2900113" y="372170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28" name="Rounded Rectangle 27"/>
            <p:cNvSpPr/>
            <p:nvPr/>
          </p:nvSpPr>
          <p:spPr bwMode="auto">
            <a:xfrm>
              <a:off x="3512092" y="372914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29" name="Rounded Rectangle 28"/>
            <p:cNvSpPr/>
            <p:nvPr/>
          </p:nvSpPr>
          <p:spPr bwMode="auto">
            <a:xfrm>
              <a:off x="4735034" y="3735514"/>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30" name="Straight Arrow Connector 29"/>
            <p:cNvCxnSpPr/>
            <p:nvPr/>
          </p:nvCxnSpPr>
          <p:spPr bwMode="auto">
            <a:xfrm rot="16200000" flipV="1">
              <a:off x="2996744" y="4101361"/>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1" name="Straight Arrow Connector 30"/>
            <p:cNvCxnSpPr/>
            <p:nvPr/>
          </p:nvCxnSpPr>
          <p:spPr bwMode="auto">
            <a:xfrm rot="16200000" flipV="1">
              <a:off x="3604709" y="4129507"/>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2" name="Straight Arrow Connector 31"/>
            <p:cNvCxnSpPr/>
            <p:nvPr/>
          </p:nvCxnSpPr>
          <p:spPr bwMode="auto">
            <a:xfrm rot="16200000" flipV="1">
              <a:off x="4818989" y="4160008"/>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3" name="Rounded Rectangle 32"/>
            <p:cNvSpPr/>
            <p:nvPr/>
          </p:nvSpPr>
          <p:spPr bwMode="auto">
            <a:xfrm>
              <a:off x="5425829" y="373604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34" name="Straight Arrow Connector 33"/>
            <p:cNvCxnSpPr/>
            <p:nvPr/>
          </p:nvCxnSpPr>
          <p:spPr bwMode="auto">
            <a:xfrm rot="16200000" flipV="1">
              <a:off x="5509784" y="4160542"/>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5" name="TextBox 34"/>
            <p:cNvSpPr txBox="1"/>
            <p:nvPr/>
          </p:nvSpPr>
          <p:spPr>
            <a:xfrm>
              <a:off x="474866" y="3848932"/>
              <a:ext cx="1150976" cy="461665"/>
            </a:xfrm>
            <a:prstGeom prst="rect">
              <a:avLst/>
            </a:prstGeom>
            <a:noFill/>
          </p:spPr>
          <p:txBody>
            <a:bodyPr wrap="none" rtlCol="0">
              <a:spAutoFit/>
            </a:bodyPr>
            <a:lstStyle/>
            <a:p>
              <a:pPr algn="ctr"/>
              <a:r>
                <a:rPr lang="en-US" sz="1200" b="1" dirty="0" smtClean="0"/>
                <a:t>BAM</a:t>
              </a:r>
            </a:p>
            <a:p>
              <a:pPr algn="ctr"/>
              <a:r>
                <a:rPr lang="en-US" sz="1200" b="1" dirty="0" smtClean="0"/>
                <a:t>Improvement</a:t>
              </a:r>
            </a:p>
          </p:txBody>
        </p:sp>
        <p:sp>
          <p:nvSpPr>
            <p:cNvPr id="63" name="TextBox 62"/>
            <p:cNvSpPr txBox="1"/>
            <p:nvPr/>
          </p:nvSpPr>
          <p:spPr>
            <a:xfrm>
              <a:off x="6571116" y="4187629"/>
              <a:ext cx="1211352" cy="369332"/>
            </a:xfrm>
            <a:prstGeom prst="rect">
              <a:avLst/>
            </a:prstGeom>
            <a:noFill/>
          </p:spPr>
          <p:txBody>
            <a:bodyPr wrap="none" rtlCol="0">
              <a:spAutoFit/>
            </a:bodyPr>
            <a:lstStyle/>
            <a:p>
              <a:r>
                <a:rPr lang="en-US" dirty="0" smtClean="0"/>
                <a:t>Lane/</a:t>
              </a:r>
              <a:r>
                <a:rPr lang="en-US" dirty="0" err="1" smtClean="0"/>
                <a:t>Plex</a:t>
              </a:r>
              <a:endParaRPr lang="en-US" dirty="0"/>
            </a:p>
          </p:txBody>
        </p:sp>
      </p:grpSp>
      <p:grpSp>
        <p:nvGrpSpPr>
          <p:cNvPr id="13" name="Group 67"/>
          <p:cNvGrpSpPr/>
          <p:nvPr/>
        </p:nvGrpSpPr>
        <p:grpSpPr>
          <a:xfrm>
            <a:off x="836723" y="1243054"/>
            <a:ext cx="7625280" cy="1346058"/>
            <a:chOff x="836723" y="1243054"/>
            <a:chExt cx="7625280" cy="1346058"/>
          </a:xfrm>
        </p:grpSpPr>
        <p:sp>
          <p:nvSpPr>
            <p:cNvPr id="52" name="Rounded Rectangle 51"/>
            <p:cNvSpPr/>
            <p:nvPr/>
          </p:nvSpPr>
          <p:spPr bwMode="auto">
            <a:xfrm>
              <a:off x="1725609" y="1243054"/>
              <a:ext cx="4721265" cy="855954"/>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53" name="Rounded Rectangle 52"/>
            <p:cNvSpPr/>
            <p:nvPr/>
          </p:nvSpPr>
          <p:spPr bwMode="auto">
            <a:xfrm>
              <a:off x="3148061" y="1491020"/>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54" name="Rounded Rectangle 53"/>
            <p:cNvSpPr/>
            <p:nvPr/>
          </p:nvSpPr>
          <p:spPr bwMode="auto">
            <a:xfrm>
              <a:off x="4541221" y="1491020"/>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56" name="Straight Arrow Connector 55"/>
            <p:cNvCxnSpPr>
              <a:stCxn id="50" idx="0"/>
            </p:cNvCxnSpPr>
            <p:nvPr/>
          </p:nvCxnSpPr>
          <p:spPr bwMode="auto">
            <a:xfrm rot="16200000" flipV="1">
              <a:off x="3303617" y="1874409"/>
              <a:ext cx="835784" cy="59362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58" name="Straight Arrow Connector 57"/>
            <p:cNvCxnSpPr>
              <a:stCxn id="45" idx="0"/>
              <a:endCxn id="53" idx="2"/>
            </p:cNvCxnSpPr>
            <p:nvPr/>
          </p:nvCxnSpPr>
          <p:spPr bwMode="auto">
            <a:xfrm rot="5400000" flipH="1" flipV="1">
              <a:off x="2724366" y="1887710"/>
              <a:ext cx="820370" cy="55160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60" name="Straight Arrow Connector 59"/>
            <p:cNvCxnSpPr>
              <a:stCxn id="40" idx="0"/>
            </p:cNvCxnSpPr>
            <p:nvPr/>
          </p:nvCxnSpPr>
          <p:spPr bwMode="auto">
            <a:xfrm rot="16200000" flipV="1">
              <a:off x="4686990" y="1869852"/>
              <a:ext cx="828344" cy="59529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61" name="TextBox 60"/>
            <p:cNvSpPr txBox="1"/>
            <p:nvPr/>
          </p:nvSpPr>
          <p:spPr>
            <a:xfrm>
              <a:off x="6571116" y="1435794"/>
              <a:ext cx="1890887" cy="369332"/>
            </a:xfrm>
            <a:prstGeom prst="rect">
              <a:avLst/>
            </a:prstGeom>
            <a:noFill/>
          </p:spPr>
          <p:txBody>
            <a:bodyPr wrap="none" rtlCol="0">
              <a:spAutoFit/>
            </a:bodyPr>
            <a:lstStyle/>
            <a:p>
              <a:r>
                <a:rPr lang="en-US" dirty="0" smtClean="0"/>
                <a:t>Sample/Platform</a:t>
              </a:r>
              <a:endParaRPr lang="en-US" dirty="0"/>
            </a:p>
          </p:txBody>
        </p:sp>
        <p:sp>
          <p:nvSpPr>
            <p:cNvPr id="65" name="TextBox 64"/>
            <p:cNvSpPr txBox="1"/>
            <p:nvPr/>
          </p:nvSpPr>
          <p:spPr>
            <a:xfrm>
              <a:off x="836723" y="1491020"/>
              <a:ext cx="732066" cy="461665"/>
            </a:xfrm>
            <a:prstGeom prst="rect">
              <a:avLst/>
            </a:prstGeom>
            <a:noFill/>
          </p:spPr>
          <p:txBody>
            <a:bodyPr wrap="none" rtlCol="0">
              <a:spAutoFit/>
            </a:bodyPr>
            <a:lstStyle/>
            <a:p>
              <a:pPr algn="ctr"/>
              <a:r>
                <a:rPr lang="en-US" sz="1200" b="1" dirty="0" smtClean="0"/>
                <a:t>Sample</a:t>
              </a:r>
            </a:p>
            <a:p>
              <a:pPr algn="ctr"/>
              <a:r>
                <a:rPr lang="en-US" sz="1200" b="1" dirty="0" smtClean="0"/>
                <a:t>merge</a:t>
              </a:r>
            </a:p>
          </p:txBody>
        </p:sp>
      </p:grpSp>
      <p:pic>
        <p:nvPicPr>
          <p:cNvPr id="57" name="Picture 56"/>
          <p:cNvPicPr>
            <a:picLocks noChangeAspect="1"/>
          </p:cNvPicPr>
          <p:nvPr/>
        </p:nvPicPr>
        <p:blipFill>
          <a:blip r:embed="rId3"/>
          <a:stretch>
            <a:fillRect/>
          </a:stretch>
        </p:blipFill>
        <p:spPr>
          <a:xfrm>
            <a:off x="2347693" y="5267427"/>
            <a:ext cx="889000" cy="911225"/>
          </a:xfrm>
          <a:prstGeom prst="rect">
            <a:avLst/>
          </a:prstGeom>
        </p:spPr>
      </p:pic>
      <p:pic>
        <p:nvPicPr>
          <p:cNvPr id="59" name="Picture 58"/>
          <p:cNvPicPr>
            <a:picLocks noChangeAspect="1"/>
          </p:cNvPicPr>
          <p:nvPr/>
        </p:nvPicPr>
        <p:blipFill>
          <a:blip r:embed="rId4"/>
          <a:stretch>
            <a:fillRect/>
          </a:stretch>
        </p:blipFill>
        <p:spPr>
          <a:xfrm>
            <a:off x="4970307" y="5259986"/>
            <a:ext cx="914400" cy="914400"/>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Library Merge</a:t>
            </a:r>
            <a:endParaRPr lang="en-US" dirty="0"/>
          </a:p>
        </p:txBody>
      </p:sp>
      <p:sp>
        <p:nvSpPr>
          <p:cNvPr id="3" name="Content Placeholder 2"/>
          <p:cNvSpPr>
            <a:spLocks noGrp="1"/>
          </p:cNvSpPr>
          <p:nvPr>
            <p:ph idx="1"/>
          </p:nvPr>
        </p:nvSpPr>
        <p:spPr>
          <a:xfrm>
            <a:off x="539750" y="1066800"/>
            <a:ext cx="7080538" cy="5029200"/>
          </a:xfrm>
        </p:spPr>
        <p:txBody>
          <a:bodyPr/>
          <a:lstStyle/>
          <a:p>
            <a:r>
              <a:rPr lang="en-US" dirty="0" smtClean="0"/>
              <a:t>Library level operation carried out after BAM improvement</a:t>
            </a:r>
          </a:p>
          <a:p>
            <a:endParaRPr lang="en-US" dirty="0" smtClean="0"/>
          </a:p>
          <a:p>
            <a:r>
              <a:rPr lang="en-US" dirty="0" smtClean="0"/>
              <a:t>Input: Multiple Lane </a:t>
            </a:r>
            <a:r>
              <a:rPr lang="en-US" dirty="0" err="1" smtClean="0"/>
              <a:t>BAMs</a:t>
            </a:r>
            <a:endParaRPr lang="en-US" dirty="0" smtClean="0"/>
          </a:p>
          <a:p>
            <a:endParaRPr lang="en-US" dirty="0" smtClean="0"/>
          </a:p>
          <a:p>
            <a:r>
              <a:rPr lang="en-US" dirty="0" smtClean="0"/>
              <a:t>Process 1: Merge </a:t>
            </a:r>
            <a:r>
              <a:rPr lang="en-US" dirty="0" err="1" smtClean="0"/>
              <a:t>BAMs</a:t>
            </a:r>
            <a:r>
              <a:rPr lang="en-US" dirty="0" smtClean="0"/>
              <a:t> (</a:t>
            </a:r>
            <a:r>
              <a:rPr lang="en-US" dirty="0" err="1" smtClean="0"/>
              <a:t>picard</a:t>
            </a:r>
            <a:r>
              <a:rPr lang="en-US" dirty="0" smtClean="0"/>
              <a:t> - </a:t>
            </a:r>
            <a:r>
              <a:rPr lang="en-US" dirty="0" err="1" smtClean="0"/>
              <a:t>MergeSamFiles</a:t>
            </a:r>
            <a:r>
              <a:rPr lang="en-US" dirty="0" smtClean="0"/>
              <a:t>)</a:t>
            </a:r>
          </a:p>
          <a:p>
            <a:endParaRPr lang="en-US" dirty="0" smtClean="0"/>
          </a:p>
          <a:p>
            <a:r>
              <a:rPr lang="en-US" dirty="0" smtClean="0"/>
              <a:t>Process 2: Duplicate fragment identification</a:t>
            </a:r>
          </a:p>
          <a:p>
            <a:endParaRPr lang="en-US" dirty="0" smtClean="0"/>
          </a:p>
          <a:p>
            <a:r>
              <a:rPr lang="en-US" dirty="0" smtClean="0"/>
              <a:t>Output: BAM</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Library Duplicates</a:t>
            </a:r>
            <a:endParaRPr lang="en-US" dirty="0"/>
          </a:p>
        </p:txBody>
      </p:sp>
      <p:sp>
        <p:nvSpPr>
          <p:cNvPr id="3" name="Content Placeholder 2"/>
          <p:cNvSpPr>
            <a:spLocks noGrp="1"/>
          </p:cNvSpPr>
          <p:nvPr>
            <p:ph idx="1"/>
          </p:nvPr>
        </p:nvSpPr>
        <p:spPr/>
        <p:txBody>
          <a:bodyPr/>
          <a:lstStyle/>
          <a:p>
            <a:r>
              <a:rPr lang="en-US" dirty="0" smtClean="0"/>
              <a:t>All second-gen sequencing platforms are NOT single molecule sequencing</a:t>
            </a:r>
          </a:p>
          <a:p>
            <a:pPr lvl="1"/>
            <a:r>
              <a:rPr lang="en-US" dirty="0" smtClean="0"/>
              <a:t>PCR amplification step in library preparation</a:t>
            </a:r>
          </a:p>
          <a:p>
            <a:pPr lvl="1"/>
            <a:r>
              <a:rPr lang="en-US" dirty="0" smtClean="0"/>
              <a:t>Can result in duplicate DNA fragments in the final library prep.</a:t>
            </a:r>
          </a:p>
          <a:p>
            <a:pPr lvl="1"/>
            <a:r>
              <a:rPr lang="en-US" dirty="0" smtClean="0"/>
              <a:t>PCR-free protocols do exist – require larger volumes of input DNA</a:t>
            </a:r>
          </a:p>
          <a:p>
            <a:endParaRPr lang="en-US" dirty="0" smtClean="0"/>
          </a:p>
          <a:p>
            <a:r>
              <a:rPr lang="en-US" dirty="0" smtClean="0"/>
              <a:t>Generally low number of duplicates in good libraries (&lt;5%)</a:t>
            </a:r>
          </a:p>
          <a:p>
            <a:pPr lvl="1"/>
            <a:r>
              <a:rPr lang="en-US" dirty="0" smtClean="0"/>
              <a:t>Align reads to the reference genome</a:t>
            </a:r>
          </a:p>
          <a:p>
            <a:pPr lvl="1"/>
            <a:r>
              <a:rPr lang="en-US" dirty="0" smtClean="0"/>
              <a:t>Identify read-pairs where the outer ends map to the same position on the genome and remove all but 1 copy</a:t>
            </a:r>
          </a:p>
          <a:p>
            <a:pPr lvl="2"/>
            <a:r>
              <a:rPr lang="en-US" dirty="0" err="1" smtClean="0"/>
              <a:t>Samtools</a:t>
            </a:r>
            <a:r>
              <a:rPr lang="en-US" dirty="0" smtClean="0"/>
              <a:t>: </a:t>
            </a:r>
            <a:r>
              <a:rPr lang="en-US" dirty="0" err="1" smtClean="0"/>
              <a:t>samtools</a:t>
            </a:r>
            <a:r>
              <a:rPr lang="en-US" dirty="0" smtClean="0"/>
              <a:t> </a:t>
            </a:r>
            <a:r>
              <a:rPr lang="en-US" dirty="0" err="1" smtClean="0"/>
              <a:t>rmdup</a:t>
            </a:r>
            <a:r>
              <a:rPr lang="en-US" dirty="0" smtClean="0"/>
              <a:t> or </a:t>
            </a:r>
            <a:r>
              <a:rPr lang="en-US" dirty="0" err="1" smtClean="0"/>
              <a:t>samtools</a:t>
            </a:r>
            <a:r>
              <a:rPr lang="en-US" dirty="0" smtClean="0"/>
              <a:t> </a:t>
            </a:r>
            <a:r>
              <a:rPr lang="en-US" dirty="0" err="1" smtClean="0"/>
              <a:t>rmdupse</a:t>
            </a:r>
            <a:endParaRPr lang="en-US" dirty="0" smtClean="0"/>
          </a:p>
          <a:p>
            <a:pPr lvl="2"/>
            <a:r>
              <a:rPr lang="en-US" dirty="0" smtClean="0"/>
              <a:t>Picard/GATK: </a:t>
            </a:r>
            <a:r>
              <a:rPr lang="en-US" dirty="0" err="1" smtClean="0"/>
              <a:t>MarkDuplicates</a:t>
            </a:r>
            <a:endParaRPr lang="en-US" dirty="0" smtClean="0"/>
          </a:p>
          <a:p>
            <a:endParaRPr lang="en-US" dirty="0" smtClean="0"/>
          </a:p>
          <a:p>
            <a:r>
              <a:rPr lang="en-US" dirty="0" smtClean="0"/>
              <a:t>Can result in false SNP calls</a:t>
            </a:r>
          </a:p>
          <a:p>
            <a:pPr lvl="1"/>
            <a:r>
              <a:rPr lang="en-US" dirty="0" smtClean="0"/>
              <a:t>Duplicates manifest themselves as high read depth support</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Duplicates and False </a:t>
            </a:r>
            <a:r>
              <a:rPr lang="en-US" dirty="0" err="1" smtClean="0"/>
              <a:t>SNPs</a:t>
            </a:r>
            <a:endParaRPr lang="en-US" dirty="0"/>
          </a:p>
        </p:txBody>
      </p:sp>
      <p:sp>
        <p:nvSpPr>
          <p:cNvPr id="3" name="Content Placeholder 2"/>
          <p:cNvSpPr>
            <a:spLocks noGrp="1"/>
          </p:cNvSpPr>
          <p:nvPr>
            <p:ph idx="1"/>
          </p:nvPr>
        </p:nvSpPr>
        <p:spPr/>
        <p:txBody>
          <a:bodyPr/>
          <a:lstStyle/>
          <a:p>
            <a:endParaRPr lang="en-US"/>
          </a:p>
        </p:txBody>
      </p:sp>
      <p:sp>
        <p:nvSpPr>
          <p:cNvPr id="5" name="Rectangle 1"/>
          <p:cNvSpPr txBox="1">
            <a:spLocks noChangeArrowheads="1"/>
          </p:cNvSpPr>
          <p:nvPr/>
        </p:nvSpPr>
        <p:spPr bwMode="auto">
          <a:xfrm>
            <a:off x="-249330" y="5614926"/>
            <a:ext cx="9664700" cy="609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95000"/>
              </a:lnSpc>
              <a:spcBef>
                <a:spcPct val="0"/>
              </a:spcBef>
              <a:spcAft>
                <a:spcPct val="0"/>
              </a:spcAft>
              <a:buClrTx/>
              <a:buSzTx/>
              <a:buFontTx/>
              <a:buNone/>
              <a:tabLst/>
              <a:defRPr/>
            </a:pPr>
            <a:r>
              <a:rPr kumimoji="0" lang="en-US" sz="3200" b="0" i="0" u="none" strike="noStrike" kern="0" cap="none" spc="0" normalizeH="0" baseline="0" noProof="0" dirty="0" smtClean="0">
                <a:ln>
                  <a:noFill/>
                </a:ln>
                <a:solidFill>
                  <a:srgbClr val="000000"/>
                </a:solidFill>
                <a:effectLst/>
                <a:uLnTx/>
                <a:uFillTx/>
                <a:latin typeface="Arial" charset="0"/>
                <a:ea typeface="ＭＳ Ｐゴシック" charset="-128"/>
                <a:cs typeface="ＭＳ Ｐゴシック" charset="-128"/>
              </a:rPr>
              <a:t>NA12005 - chr20:8660-8790</a:t>
            </a:r>
            <a:endParaRPr kumimoji="0" lang="en-US" sz="3200" b="0" i="0" u="none" strike="noStrike" kern="0" cap="none" spc="0" normalizeH="0" baseline="0" noProof="0" dirty="0">
              <a:ln>
                <a:noFill/>
              </a:ln>
              <a:solidFill>
                <a:srgbClr val="000000"/>
              </a:solidFill>
              <a:effectLst/>
              <a:uLnTx/>
              <a:uFillTx/>
              <a:latin typeface="Arial" charset="0"/>
              <a:ea typeface="ＭＳ Ｐゴシック" charset="-128"/>
              <a:cs typeface="ＭＳ Ｐゴシック" charset="-128"/>
            </a:endParaRPr>
          </a:p>
        </p:txBody>
      </p:sp>
      <p:pic>
        <p:nvPicPr>
          <p:cNvPr id="6" name="Picture 4"/>
          <p:cNvPicPr>
            <a:picLocks noChangeAspect="1" noChangeArrowheads="1"/>
          </p:cNvPicPr>
          <p:nvPr/>
        </p:nvPicPr>
        <p:blipFill>
          <a:blip r:embed="rId2"/>
          <a:srcRect/>
          <a:stretch>
            <a:fillRect/>
          </a:stretch>
        </p:blipFill>
        <p:spPr bwMode="auto">
          <a:xfrm>
            <a:off x="11020" y="1082547"/>
            <a:ext cx="9144000" cy="4460875"/>
          </a:xfrm>
          <a:prstGeom prst="rect">
            <a:avLst/>
          </a:prstGeom>
          <a:noFill/>
          <a:ln w="9525">
            <a:noFill/>
            <a:miter lim="800000"/>
            <a:headEnd/>
            <a:tailEnd/>
          </a:ln>
        </p:spPr>
      </p:pic>
      <p:sp>
        <p:nvSpPr>
          <p:cNvPr id="7" name="Rectangle 5"/>
          <p:cNvSpPr>
            <a:spLocks noChangeArrowheads="1"/>
          </p:cNvSpPr>
          <p:nvPr/>
        </p:nvSpPr>
        <p:spPr bwMode="auto">
          <a:xfrm>
            <a:off x="1187358" y="957134"/>
            <a:ext cx="241300" cy="4946650"/>
          </a:xfrm>
          <a:prstGeom prst="rect">
            <a:avLst/>
          </a:prstGeom>
          <a:noFill/>
          <a:ln w="57150">
            <a:solidFill>
              <a:srgbClr val="FF0000"/>
            </a:solidFill>
            <a:miter lim="800000"/>
            <a:headEnd/>
            <a:tailEnd/>
          </a:ln>
        </p:spPr>
        <p:txBody>
          <a:bodyPr>
            <a:prstTxWarp prst="textNoShape">
              <a:avLst/>
            </a:prstTxWarp>
          </a:bodyPr>
          <a:lstStyle/>
          <a:p>
            <a:endParaRPr lang="en-US"/>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Tools</a:t>
            </a:r>
            <a:endParaRPr lang="en-US" dirty="0"/>
          </a:p>
        </p:txBody>
      </p:sp>
      <p:sp>
        <p:nvSpPr>
          <p:cNvPr id="3" name="Content Placeholder 2"/>
          <p:cNvSpPr>
            <a:spLocks noGrp="1"/>
          </p:cNvSpPr>
          <p:nvPr>
            <p:ph idx="1"/>
          </p:nvPr>
        </p:nvSpPr>
        <p:spPr/>
        <p:txBody>
          <a:bodyPr/>
          <a:lstStyle/>
          <a:p>
            <a:r>
              <a:rPr lang="en-US" dirty="0" smtClean="0"/>
              <a:t>Alignment</a:t>
            </a:r>
          </a:p>
          <a:p>
            <a:pPr lvl="1"/>
            <a:r>
              <a:rPr lang="en-US" dirty="0" smtClean="0"/>
              <a:t>BWA: http://bio-</a:t>
            </a:r>
            <a:r>
              <a:rPr lang="en-US" dirty="0" err="1" smtClean="0"/>
              <a:t>bwa.sourceforge.net/bwa.shtml</a:t>
            </a:r>
            <a:endParaRPr lang="en-US" dirty="0" smtClean="0"/>
          </a:p>
          <a:p>
            <a:pPr lvl="1"/>
            <a:r>
              <a:rPr lang="en-US" dirty="0" err="1" smtClean="0"/>
              <a:t>Smalt</a:t>
            </a:r>
            <a:r>
              <a:rPr lang="en-US" dirty="0" smtClean="0"/>
              <a:t>: http://</a:t>
            </a:r>
            <a:r>
              <a:rPr lang="en-US" dirty="0" err="1" smtClean="0"/>
              <a:t>www.sanger.ac.uk/resources/software/smalt</a:t>
            </a:r>
            <a:r>
              <a:rPr lang="en-US" dirty="0" smtClean="0"/>
              <a:t>/</a:t>
            </a:r>
          </a:p>
          <a:p>
            <a:pPr lvl="1"/>
            <a:r>
              <a:rPr lang="en-US" dirty="0" err="1" smtClean="0"/>
              <a:t>Stampy</a:t>
            </a:r>
            <a:r>
              <a:rPr lang="en-US" dirty="0" smtClean="0"/>
              <a:t>: </a:t>
            </a:r>
            <a:r>
              <a:rPr lang="en-US" dirty="0" err="1" smtClean="0"/>
              <a:t>http://www.well.ox.ac.uk/project-stampy</a:t>
            </a:r>
            <a:endParaRPr lang="en-US" dirty="0" smtClean="0"/>
          </a:p>
          <a:p>
            <a:r>
              <a:rPr lang="en-US" dirty="0" smtClean="0"/>
              <a:t>BAM Improvement</a:t>
            </a:r>
          </a:p>
          <a:p>
            <a:pPr lvl="1"/>
            <a:r>
              <a:rPr lang="en-US" dirty="0" smtClean="0"/>
              <a:t>Realignment (GATK): </a:t>
            </a:r>
            <a:r>
              <a:rPr lang="en-US" dirty="0" err="1" smtClean="0"/>
              <a:t>http://www.broadinstitute.org/gsa/wiki/index.php/Local_realignment_around_indels</a:t>
            </a:r>
            <a:endParaRPr lang="en-US" dirty="0" smtClean="0"/>
          </a:p>
          <a:p>
            <a:pPr lvl="1"/>
            <a:r>
              <a:rPr lang="en-US" dirty="0" smtClean="0"/>
              <a:t>Recalibration: </a:t>
            </a:r>
            <a:r>
              <a:rPr lang="en-US" dirty="0" err="1" smtClean="0"/>
              <a:t>http://www.broadinstitute.org/gsa/wiki/index.php/Variant_quality_score_recalibration</a:t>
            </a:r>
            <a:endParaRPr lang="en-US" dirty="0" smtClean="0"/>
          </a:p>
          <a:p>
            <a:r>
              <a:rPr lang="en-US" dirty="0" smtClean="0"/>
              <a:t>Library Merging</a:t>
            </a:r>
          </a:p>
          <a:p>
            <a:pPr lvl="1"/>
            <a:r>
              <a:rPr lang="en-US" dirty="0" smtClean="0"/>
              <a:t>BAM Merging (Picard): </a:t>
            </a:r>
            <a:r>
              <a:rPr lang="en-US" dirty="0" err="1" smtClean="0"/>
              <a:t>http://picard.sourceforge.net/command-line-overview.shtml#MergeSamFiles</a:t>
            </a:r>
            <a:endParaRPr lang="en-US" dirty="0" smtClean="0"/>
          </a:p>
          <a:p>
            <a:pPr lvl="1"/>
            <a:r>
              <a:rPr lang="en-US" dirty="0" smtClean="0"/>
              <a:t>Duplicate Marking/removal (Picard): </a:t>
            </a:r>
            <a:r>
              <a:rPr lang="en-US" dirty="0" err="1" smtClean="0"/>
              <a:t>http://picard.sourceforge.net/command-line-overview.shtml#MarkDuplicates</a:t>
            </a:r>
            <a:endParaRPr lang="en-US"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r>
              <a:rPr lang="en-US" dirty="0" err="1"/>
              <a:t>Resequencing</a:t>
            </a:r>
            <a:r>
              <a:rPr lang="en-US" dirty="0"/>
              <a:t> and Variant Calling</a:t>
            </a:r>
          </a:p>
        </p:txBody>
      </p:sp>
      <p:sp>
        <p:nvSpPr>
          <p:cNvPr id="13317" name="Rectangle 5">
            <a:hlinkClick r:id="rId3" action="ppaction://hlinksldjump"/>
          </p:cNvPr>
          <p:cNvSpPr>
            <a:spLocks noChangeArrowheads="1"/>
          </p:cNvSpPr>
          <p:nvPr/>
        </p:nvSpPr>
        <p:spPr bwMode="auto">
          <a:xfrm>
            <a:off x="1466850" y="2598974"/>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Workflows</a:t>
            </a:r>
            <a:endParaRPr lang="en-GB" sz="2800" b="1" dirty="0"/>
          </a:p>
        </p:txBody>
      </p:sp>
      <p:sp>
        <p:nvSpPr>
          <p:cNvPr id="13318" name="Rectangle 6">
            <a:hlinkClick r:id="rId3" action="ppaction://hlinksldjump"/>
          </p:cNvPr>
          <p:cNvSpPr>
            <a:spLocks noChangeArrowheads="1"/>
          </p:cNvSpPr>
          <p:nvPr/>
        </p:nvSpPr>
        <p:spPr bwMode="auto">
          <a:xfrm>
            <a:off x="1465263" y="1822004"/>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Sequence Alignment</a:t>
            </a:r>
            <a:endParaRPr lang="en-GB" sz="2800" b="1" dirty="0"/>
          </a:p>
        </p:txBody>
      </p:sp>
      <p:sp>
        <p:nvSpPr>
          <p:cNvPr id="9" name="Rectangle 8">
            <a:hlinkClick r:id="" action="ppaction://noaction"/>
          </p:cNvPr>
          <p:cNvSpPr>
            <a:spLocks noChangeArrowheads="1"/>
          </p:cNvSpPr>
          <p:nvPr/>
        </p:nvSpPr>
        <p:spPr bwMode="auto">
          <a:xfrm>
            <a:off x="1470025" y="4153109"/>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SNP/</a:t>
            </a:r>
            <a:r>
              <a:rPr lang="en-GB" sz="2800" b="1" dirty="0" err="1" smtClean="0"/>
              <a:t>indel</a:t>
            </a:r>
            <a:r>
              <a:rPr lang="en-GB" sz="2800" b="1" dirty="0" smtClean="0"/>
              <a:t> Calling</a:t>
            </a:r>
            <a:endParaRPr lang="en-GB" sz="2800" b="1" dirty="0"/>
          </a:p>
        </p:txBody>
      </p:sp>
      <p:sp>
        <p:nvSpPr>
          <p:cNvPr id="11" name="Rectangle 5">
            <a:hlinkClick r:id="rId3" action="ppaction://hlinksldjump"/>
          </p:cNvPr>
          <p:cNvSpPr>
            <a:spLocks noChangeArrowheads="1"/>
          </p:cNvSpPr>
          <p:nvPr/>
        </p:nvSpPr>
        <p:spPr bwMode="auto">
          <a:xfrm>
            <a:off x="1465263" y="4957888"/>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Lab Exercises</a:t>
            </a:r>
            <a:endParaRPr lang="en-GB" sz="2800" b="1" dirty="0"/>
          </a:p>
        </p:txBody>
      </p:sp>
      <p:sp>
        <p:nvSpPr>
          <p:cNvPr id="12" name="Rectangle 3">
            <a:hlinkClick r:id="" action="ppaction://noaction"/>
          </p:cNvPr>
          <p:cNvSpPr>
            <a:spLocks noChangeArrowheads="1"/>
          </p:cNvSpPr>
          <p:nvPr/>
        </p:nvSpPr>
        <p:spPr bwMode="auto">
          <a:xfrm>
            <a:off x="1465263" y="3360303"/>
            <a:ext cx="5873750" cy="611188"/>
          </a:xfrm>
          <a:prstGeom prst="rect">
            <a:avLst/>
          </a:prstGeom>
          <a:solidFill>
            <a:schemeClr val="tx1"/>
          </a:solidFill>
          <a:ln w="9525">
            <a:solidFill>
              <a:schemeClr val="tx1"/>
            </a:solidFill>
            <a:miter lim="800000"/>
            <a:headEnd/>
            <a:tailEnd/>
          </a:ln>
          <a:effectLst/>
        </p:spPr>
        <p:txBody>
          <a:bodyPr wrap="none" lIns="306000" rIns="90000" anchor="ctr">
            <a:prstTxWarp prst="textNoShape">
              <a:avLst/>
            </a:prstTxWarp>
          </a:bodyPr>
          <a:lstStyle/>
          <a:p>
            <a:pPr algn="l" eaLnBrk="0" hangingPunct="0">
              <a:buClr>
                <a:schemeClr val="bg1"/>
              </a:buClr>
              <a:buFont typeface="Webdings" charset="2"/>
              <a:buChar char="4"/>
            </a:pPr>
            <a:r>
              <a:rPr lang="en-GB" sz="2800" b="1" dirty="0" smtClean="0">
                <a:solidFill>
                  <a:schemeClr val="bg1"/>
                </a:solidFill>
              </a:rPr>
              <a:t>NGS Data Formats</a:t>
            </a:r>
            <a:endParaRPr lang="en-GB" sz="2800" b="1" dirty="0">
              <a:solidFill>
                <a:schemeClr val="bg1"/>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NGS Data Formats</a:t>
            </a:r>
            <a:endParaRPr lang="en-US" dirty="0"/>
          </a:p>
        </p:txBody>
      </p:sp>
      <p:sp>
        <p:nvSpPr>
          <p:cNvPr id="3" name="Content Placeholder 2"/>
          <p:cNvSpPr>
            <a:spLocks noGrp="1"/>
          </p:cNvSpPr>
          <p:nvPr>
            <p:ph idx="1"/>
          </p:nvPr>
        </p:nvSpPr>
        <p:spPr/>
        <p:txBody>
          <a:bodyPr/>
          <a:lstStyle/>
          <a:p>
            <a:r>
              <a:rPr lang="en-US" b="1" dirty="0" smtClean="0"/>
              <a:t>FASTA</a:t>
            </a:r>
            <a:endParaRPr lang="en-US" b="1" dirty="0"/>
          </a:p>
          <a:p>
            <a:pPr lvl="1"/>
            <a:r>
              <a:rPr lang="en-US" dirty="0"/>
              <a:t>Unaligned </a:t>
            </a:r>
            <a:r>
              <a:rPr lang="en-US" dirty="0" smtClean="0"/>
              <a:t>sequence data (in NGS context, used only for reference data)</a:t>
            </a:r>
            <a:endParaRPr lang="en-US" b="1" dirty="0" smtClean="0"/>
          </a:p>
          <a:p>
            <a:r>
              <a:rPr lang="en-US" b="1" dirty="0" smtClean="0"/>
              <a:t>FASTQ</a:t>
            </a:r>
          </a:p>
          <a:p>
            <a:pPr lvl="1"/>
            <a:r>
              <a:rPr lang="en-US" dirty="0" smtClean="0"/>
              <a:t>Unaligned read sequences with base qualities</a:t>
            </a:r>
            <a:endParaRPr lang="en-US" b="1" dirty="0" smtClean="0"/>
          </a:p>
          <a:p>
            <a:r>
              <a:rPr lang="en-US" b="1" dirty="0" smtClean="0"/>
              <a:t>BAM</a:t>
            </a:r>
          </a:p>
          <a:p>
            <a:pPr lvl="1"/>
            <a:r>
              <a:rPr lang="en-US" dirty="0" smtClean="0"/>
              <a:t>Aligned or unaligned reads</a:t>
            </a:r>
          </a:p>
          <a:p>
            <a:pPr lvl="1"/>
            <a:r>
              <a:rPr lang="en-US" dirty="0" smtClean="0"/>
              <a:t>Text and binary formats</a:t>
            </a:r>
            <a:endParaRPr lang="en-US" b="1" dirty="0" smtClean="0"/>
          </a:p>
          <a:p>
            <a:r>
              <a:rPr lang="en-US" b="1" dirty="0" smtClean="0"/>
              <a:t>CRAM</a:t>
            </a:r>
          </a:p>
          <a:p>
            <a:pPr lvl="1"/>
            <a:r>
              <a:rPr lang="en-US" dirty="0" smtClean="0"/>
              <a:t>Aligned or unaligned reads</a:t>
            </a:r>
          </a:p>
          <a:p>
            <a:pPr lvl="1"/>
            <a:r>
              <a:rPr lang="en-US" dirty="0" smtClean="0"/>
              <a:t>Advanced compression models</a:t>
            </a:r>
            <a:endParaRPr lang="en-US" b="1" dirty="0" smtClean="0"/>
          </a:p>
          <a:p>
            <a:r>
              <a:rPr lang="en-US" b="1" dirty="0" smtClean="0"/>
              <a:t>VCF</a:t>
            </a:r>
          </a:p>
          <a:p>
            <a:pPr lvl="1"/>
            <a:r>
              <a:rPr lang="en-US" dirty="0" smtClean="0"/>
              <a:t>Flexible variant call format</a:t>
            </a:r>
          </a:p>
          <a:p>
            <a:pPr lvl="1"/>
            <a:r>
              <a:rPr lang="en-US" dirty="0" smtClean="0"/>
              <a:t>Arbitrary types of sequence variation</a:t>
            </a:r>
          </a:p>
        </p:txBody>
      </p:sp>
    </p:spTree>
    <p:extLst>
      <p:ext uri="{BB962C8B-B14F-4D97-AF65-F5344CB8AC3E}">
        <p14:creationId xmlns:p14="http://schemas.microsoft.com/office/powerpoint/2010/main" val="280965513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Hash Table Based Alignment</a:t>
            </a:r>
            <a:endParaRPr lang="en-US" dirty="0"/>
          </a:p>
        </p:txBody>
      </p:sp>
      <p:sp>
        <p:nvSpPr>
          <p:cNvPr id="3" name="Content Placeholder 2"/>
          <p:cNvSpPr>
            <a:spLocks noGrp="1"/>
          </p:cNvSpPr>
          <p:nvPr>
            <p:ph idx="1"/>
          </p:nvPr>
        </p:nvSpPr>
        <p:spPr>
          <a:xfrm>
            <a:off x="539750" y="1066799"/>
            <a:ext cx="8064500" cy="5104365"/>
          </a:xfrm>
        </p:spPr>
        <p:txBody>
          <a:bodyPr>
            <a:normAutofit fontScale="85000" lnSpcReduction="20000"/>
          </a:bodyPr>
          <a:lstStyle/>
          <a:p>
            <a:r>
              <a:rPr lang="en-US" dirty="0" smtClean="0"/>
              <a:t>All hash table based algorithms essentially follow the same seed-and-extend paradigm</a:t>
            </a:r>
          </a:p>
          <a:p>
            <a:endParaRPr lang="en-US" dirty="0" smtClean="0"/>
          </a:p>
          <a:p>
            <a:r>
              <a:rPr lang="en-US" dirty="0" smtClean="0"/>
              <a:t>K-</a:t>
            </a:r>
            <a:r>
              <a:rPr lang="en-US" dirty="0" err="1" smtClean="0"/>
              <a:t>mer</a:t>
            </a:r>
            <a:r>
              <a:rPr lang="en-US" dirty="0" smtClean="0"/>
              <a:t> is a short fixed sequence of nucleotides</a:t>
            </a:r>
          </a:p>
          <a:p>
            <a:endParaRPr lang="en-US" dirty="0" smtClean="0"/>
          </a:p>
          <a:p>
            <a:r>
              <a:rPr lang="en-US" dirty="0" smtClean="0"/>
              <a:t>Typical algorithm</a:t>
            </a:r>
          </a:p>
          <a:p>
            <a:pPr lvl="1"/>
            <a:r>
              <a:rPr lang="en-US" dirty="0" smtClean="0"/>
              <a:t>Build a profile (index) of all possible </a:t>
            </a:r>
            <a:r>
              <a:rPr lang="en-US" dirty="0" err="1" smtClean="0"/>
              <a:t>k-mers</a:t>
            </a:r>
            <a:r>
              <a:rPr lang="en-US" dirty="0" smtClean="0"/>
              <a:t> of length </a:t>
            </a:r>
            <a:r>
              <a:rPr lang="en-US" i="1" dirty="0" err="1" smtClean="0"/>
              <a:t>n</a:t>
            </a:r>
            <a:r>
              <a:rPr lang="en-US" dirty="0" smtClean="0"/>
              <a:t> and the locations in the reference genome they occur</a:t>
            </a:r>
          </a:p>
          <a:p>
            <a:pPr lvl="2"/>
            <a:r>
              <a:rPr lang="en-US" dirty="0" smtClean="0"/>
              <a:t>Several </a:t>
            </a:r>
            <a:r>
              <a:rPr lang="en-US" dirty="0" err="1" smtClean="0"/>
              <a:t>Gbytes</a:t>
            </a:r>
            <a:r>
              <a:rPr lang="en-US" dirty="0" smtClean="0"/>
              <a:t> in size for human genome</a:t>
            </a:r>
          </a:p>
          <a:p>
            <a:pPr lvl="1"/>
            <a:r>
              <a:rPr lang="en-US" dirty="0" err="1" smtClean="0"/>
              <a:t>Foreach</a:t>
            </a:r>
            <a:r>
              <a:rPr lang="en-US" dirty="0" smtClean="0"/>
              <a:t> sequence read</a:t>
            </a:r>
          </a:p>
          <a:p>
            <a:pPr lvl="2"/>
            <a:r>
              <a:rPr lang="en-US" dirty="0" smtClean="0"/>
              <a:t>Split into </a:t>
            </a:r>
            <a:r>
              <a:rPr lang="en-US" dirty="0" err="1" smtClean="0"/>
              <a:t>k-mers</a:t>
            </a:r>
            <a:r>
              <a:rPr lang="en-US" dirty="0" smtClean="0"/>
              <a:t> of length </a:t>
            </a:r>
            <a:r>
              <a:rPr lang="en-US" i="1" dirty="0" err="1" smtClean="0"/>
              <a:t>n</a:t>
            </a:r>
            <a:endParaRPr lang="en-US" dirty="0" smtClean="0"/>
          </a:p>
          <a:p>
            <a:pPr lvl="2"/>
            <a:r>
              <a:rPr lang="en-US" dirty="0" smtClean="0"/>
              <a:t>Lookup the locations in the reference via the index (</a:t>
            </a:r>
            <a:r>
              <a:rPr lang="en-US" b="1" dirty="0" smtClean="0"/>
              <a:t>seed phase</a:t>
            </a:r>
            <a:r>
              <a:rPr lang="en-US" dirty="0" smtClean="0"/>
              <a:t>)</a:t>
            </a:r>
          </a:p>
          <a:p>
            <a:pPr lvl="2"/>
            <a:r>
              <a:rPr lang="en-US" dirty="0" smtClean="0"/>
              <a:t>Pick location on the genome with most </a:t>
            </a:r>
            <a:r>
              <a:rPr lang="en-US" dirty="0" err="1" smtClean="0"/>
              <a:t>k-mer</a:t>
            </a:r>
            <a:r>
              <a:rPr lang="en-US" dirty="0" smtClean="0"/>
              <a:t> hits</a:t>
            </a:r>
          </a:p>
          <a:p>
            <a:pPr lvl="2"/>
            <a:r>
              <a:rPr lang="en-US" dirty="0" smtClean="0"/>
              <a:t>Perform Smith-Waterman alignment to fully align the read to the region</a:t>
            </a:r>
          </a:p>
          <a:p>
            <a:pPr lvl="1"/>
            <a:r>
              <a:rPr lang="en-US" dirty="0" smtClean="0"/>
              <a:t>Output the alignment of each read onto the reference in BAM (or equivalent) format</a:t>
            </a:r>
          </a:p>
          <a:p>
            <a:endParaRPr lang="en-US" dirty="0" smtClean="0"/>
          </a:p>
          <a:p>
            <a:r>
              <a:rPr lang="en-US" dirty="0" smtClean="0"/>
              <a:t>Hash of the reads: MAQ, ELAND, ZOOM and </a:t>
            </a:r>
            <a:r>
              <a:rPr lang="en-US" dirty="0" err="1" smtClean="0"/>
              <a:t>SHRiMP</a:t>
            </a:r>
            <a:endParaRPr lang="en-US" dirty="0" smtClean="0"/>
          </a:p>
          <a:p>
            <a:pPr lvl="1"/>
            <a:r>
              <a:rPr lang="en-US" dirty="0" smtClean="0"/>
              <a:t>Smaller but more variable memory requirements</a:t>
            </a:r>
          </a:p>
          <a:p>
            <a:endParaRPr lang="en-US" dirty="0" smtClean="0"/>
          </a:p>
          <a:p>
            <a:r>
              <a:rPr lang="en-US" dirty="0" smtClean="0"/>
              <a:t>Hash the reference: SOAP, BFAST, MOSAIK, and SMALT</a:t>
            </a:r>
          </a:p>
          <a:p>
            <a:pPr lvl="1"/>
            <a:r>
              <a:rPr lang="en-US" dirty="0" smtClean="0"/>
              <a:t>Advantage: constant memory cost</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FASTA</a:t>
            </a:r>
            <a:endParaRPr lang="en-US" dirty="0"/>
          </a:p>
        </p:txBody>
      </p:sp>
      <p:sp>
        <p:nvSpPr>
          <p:cNvPr id="3" name="Content Placeholder 2"/>
          <p:cNvSpPr>
            <a:spLocks noGrp="1"/>
          </p:cNvSpPr>
          <p:nvPr>
            <p:ph idx="1"/>
          </p:nvPr>
        </p:nvSpPr>
        <p:spPr>
          <a:xfrm>
            <a:off x="539750" y="1066800"/>
            <a:ext cx="8064500" cy="4869667"/>
          </a:xfrm>
        </p:spPr>
        <p:txBody>
          <a:bodyPr/>
          <a:lstStyle/>
          <a:p>
            <a:r>
              <a:rPr lang="en-US" dirty="0" smtClean="0"/>
              <a:t>FASTA is a simple format for raw sequencing data</a:t>
            </a:r>
          </a:p>
          <a:p>
            <a:pPr lvl="1"/>
            <a:r>
              <a:rPr lang="en-US" dirty="0" smtClean="0"/>
              <a:t>In NGS workflows, typically only used for reference data</a:t>
            </a:r>
          </a:p>
          <a:p>
            <a:pPr lvl="1"/>
            <a:r>
              <a:rPr lang="en-US" dirty="0" smtClean="0"/>
              <a:t>File extension is normally .</a:t>
            </a:r>
            <a:r>
              <a:rPr lang="en-US" dirty="0" err="1" smtClean="0"/>
              <a:t>fasta</a:t>
            </a:r>
            <a:r>
              <a:rPr lang="en-US" dirty="0" smtClean="0"/>
              <a:t> or .</a:t>
            </a:r>
            <a:r>
              <a:rPr lang="en-US" dirty="0" err="1" smtClean="0"/>
              <a:t>fa</a:t>
            </a:r>
            <a:endParaRPr lang="en-US" dirty="0" smtClean="0"/>
          </a:p>
          <a:p>
            <a:r>
              <a:rPr lang="en-US" dirty="0" smtClean="0"/>
              <a:t>Format</a:t>
            </a:r>
          </a:p>
          <a:p>
            <a:pPr lvl="1"/>
            <a:r>
              <a:rPr lang="en-US" dirty="0" smtClean="0"/>
              <a:t>File can contain any number of sequence sections</a:t>
            </a:r>
          </a:p>
          <a:p>
            <a:pPr lvl="1"/>
            <a:r>
              <a:rPr lang="en-US" dirty="0" smtClean="0"/>
              <a:t>Each sequence starts with a single-line description beginning with the ‘&gt;’ character</a:t>
            </a:r>
            <a:endParaRPr lang="en-US" dirty="0"/>
          </a:p>
          <a:p>
            <a:pPr lvl="1"/>
            <a:r>
              <a:rPr lang="en-US" dirty="0" smtClean="0"/>
              <a:t>Following this come any number of lines consisting of sequence data which when concatenated together gives the full sequence</a:t>
            </a:r>
          </a:p>
          <a:p>
            <a:pPr lvl="1"/>
            <a:endParaRPr lang="en-US" dirty="0" err="1" smtClean="0"/>
          </a:p>
        </p:txBody>
      </p:sp>
      <p:sp>
        <p:nvSpPr>
          <p:cNvPr id="8" name="TextBox 7"/>
          <p:cNvSpPr txBox="1"/>
          <p:nvPr/>
        </p:nvSpPr>
        <p:spPr>
          <a:xfrm>
            <a:off x="6849986" y="5964408"/>
            <a:ext cx="1796828" cy="276999"/>
          </a:xfrm>
          <a:prstGeom prst="rect">
            <a:avLst/>
          </a:prstGeom>
          <a:noFill/>
        </p:spPr>
        <p:txBody>
          <a:bodyPr wrap="none" rtlCol="0">
            <a:spAutoFit/>
          </a:bodyPr>
          <a:lstStyle/>
          <a:p>
            <a:r>
              <a:rPr lang="en-US" sz="1200" dirty="0" smtClean="0"/>
              <a:t>Cock et al. (2009) </a:t>
            </a:r>
            <a:r>
              <a:rPr lang="en-US" sz="1200" i="1" dirty="0" smtClean="0"/>
              <a:t>NAR</a:t>
            </a:r>
            <a:endParaRPr lang="en-US" sz="1200" i="1" dirty="0"/>
          </a:p>
        </p:txBody>
      </p:sp>
      <p:sp>
        <p:nvSpPr>
          <p:cNvPr id="9" name="Rectangle 8"/>
          <p:cNvSpPr/>
          <p:nvPr/>
        </p:nvSpPr>
        <p:spPr bwMode="auto">
          <a:xfrm>
            <a:off x="5135719" y="5479243"/>
            <a:ext cx="783616" cy="59929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127265581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FASTQ</a:t>
            </a:r>
            <a:endParaRPr lang="en-US" dirty="0"/>
          </a:p>
        </p:txBody>
      </p:sp>
      <p:sp>
        <p:nvSpPr>
          <p:cNvPr id="3" name="Content Placeholder 2"/>
          <p:cNvSpPr>
            <a:spLocks noGrp="1"/>
          </p:cNvSpPr>
          <p:nvPr>
            <p:ph idx="1"/>
          </p:nvPr>
        </p:nvSpPr>
        <p:spPr>
          <a:xfrm>
            <a:off x="539750" y="1066800"/>
            <a:ext cx="8064500" cy="4869667"/>
          </a:xfrm>
        </p:spPr>
        <p:txBody>
          <a:bodyPr/>
          <a:lstStyle/>
          <a:p>
            <a:r>
              <a:rPr lang="en-US" dirty="0" smtClean="0"/>
              <a:t>FASTQ is a simple format for raw unaligned sequencing reads</a:t>
            </a:r>
          </a:p>
          <a:p>
            <a:pPr lvl="1"/>
            <a:r>
              <a:rPr lang="en-US" dirty="0" smtClean="0"/>
              <a:t>Simple addition to the FASTA format</a:t>
            </a:r>
          </a:p>
          <a:p>
            <a:pPr lvl="1"/>
            <a:r>
              <a:rPr lang="en-US" dirty="0" smtClean="0"/>
              <a:t>Sequence and an associated per base quality score</a:t>
            </a:r>
          </a:p>
          <a:p>
            <a:r>
              <a:rPr lang="en-US" dirty="0" smtClean="0"/>
              <a:t>Originally standard for storing capillary data</a:t>
            </a:r>
          </a:p>
          <a:p>
            <a:r>
              <a:rPr lang="en-US" dirty="0" smtClean="0"/>
              <a:t>Format</a:t>
            </a:r>
          </a:p>
          <a:p>
            <a:pPr lvl="1"/>
            <a:r>
              <a:rPr lang="en-US" dirty="0" smtClean="0"/>
              <a:t>Subset of the ASCII printable characters</a:t>
            </a:r>
          </a:p>
          <a:p>
            <a:pPr lvl="1"/>
            <a:r>
              <a:rPr lang="en-US" dirty="0" smtClean="0"/>
              <a:t>ASCII 33–126 inclusive with a simple offset mapping</a:t>
            </a:r>
          </a:p>
          <a:p>
            <a:pPr lvl="1"/>
            <a:r>
              <a:rPr lang="en-US" dirty="0" err="1" smtClean="0"/>
              <a:t>perl</a:t>
            </a:r>
            <a:r>
              <a:rPr lang="en-US" dirty="0" smtClean="0"/>
              <a:t> -</a:t>
            </a:r>
            <a:r>
              <a:rPr lang="en-US" dirty="0" err="1" smtClean="0"/>
              <a:t>w</a:t>
            </a:r>
            <a:r>
              <a:rPr lang="en-US" dirty="0" smtClean="0"/>
              <a:t> -</a:t>
            </a:r>
            <a:r>
              <a:rPr lang="en-US" dirty="0" err="1" smtClean="0"/>
              <a:t>e</a:t>
            </a:r>
            <a:r>
              <a:rPr lang="en-US" dirty="0" smtClean="0"/>
              <a:t> "print ( unpack( 'C', '%' ) - 33 );”</a:t>
            </a:r>
          </a:p>
        </p:txBody>
      </p:sp>
      <p:pic>
        <p:nvPicPr>
          <p:cNvPr id="5" name="Picture 4" descr="Picture 16.png"/>
          <p:cNvPicPr>
            <a:picLocks noChangeAspect="1"/>
          </p:cNvPicPr>
          <p:nvPr/>
        </p:nvPicPr>
        <p:blipFill>
          <a:blip r:embed="rId2"/>
          <a:stretch>
            <a:fillRect/>
          </a:stretch>
        </p:blipFill>
        <p:spPr>
          <a:xfrm>
            <a:off x="338982" y="4275363"/>
            <a:ext cx="4711111" cy="1803175"/>
          </a:xfrm>
          <a:prstGeom prst="rect">
            <a:avLst/>
          </a:prstGeom>
        </p:spPr>
      </p:pic>
      <p:pic>
        <p:nvPicPr>
          <p:cNvPr id="7" name="Picture 6" descr="Screen shot 2012-10-14 at 20.29.00.png"/>
          <p:cNvPicPr>
            <a:picLocks noChangeAspect="1"/>
          </p:cNvPicPr>
          <p:nvPr/>
        </p:nvPicPr>
        <p:blipFill>
          <a:blip r:embed="rId3"/>
          <a:stretch>
            <a:fillRect/>
          </a:stretch>
        </p:blipFill>
        <p:spPr>
          <a:xfrm>
            <a:off x="5135719" y="4461548"/>
            <a:ext cx="5740400" cy="1117600"/>
          </a:xfrm>
          <a:prstGeom prst="rect">
            <a:avLst/>
          </a:prstGeom>
        </p:spPr>
      </p:pic>
      <p:sp>
        <p:nvSpPr>
          <p:cNvPr id="8" name="TextBox 7"/>
          <p:cNvSpPr txBox="1"/>
          <p:nvPr/>
        </p:nvSpPr>
        <p:spPr>
          <a:xfrm>
            <a:off x="6849986" y="5964408"/>
            <a:ext cx="1796828" cy="276999"/>
          </a:xfrm>
          <a:prstGeom prst="rect">
            <a:avLst/>
          </a:prstGeom>
          <a:noFill/>
        </p:spPr>
        <p:txBody>
          <a:bodyPr wrap="none" rtlCol="0">
            <a:spAutoFit/>
          </a:bodyPr>
          <a:lstStyle/>
          <a:p>
            <a:r>
              <a:rPr lang="en-US" sz="1200" dirty="0" smtClean="0"/>
              <a:t>Cock et al. (2009) </a:t>
            </a:r>
            <a:r>
              <a:rPr lang="en-US" sz="1200" i="1" dirty="0" smtClean="0"/>
              <a:t>NAR</a:t>
            </a:r>
            <a:endParaRPr lang="en-US" sz="1200" i="1" dirty="0"/>
          </a:p>
        </p:txBody>
      </p:sp>
      <p:sp>
        <p:nvSpPr>
          <p:cNvPr id="9" name="Rectangle 8"/>
          <p:cNvSpPr/>
          <p:nvPr/>
        </p:nvSpPr>
        <p:spPr bwMode="auto">
          <a:xfrm>
            <a:off x="5135719" y="5479243"/>
            <a:ext cx="783616" cy="59929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398846059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a:t>SAM/BAM Format</a:t>
            </a:r>
          </a:p>
        </p:txBody>
      </p:sp>
      <p:sp>
        <p:nvSpPr>
          <p:cNvPr id="79875" name="Rectangle 3"/>
          <p:cNvSpPr>
            <a:spLocks noGrp="1" noChangeArrowheads="1"/>
          </p:cNvSpPr>
          <p:nvPr>
            <p:ph type="body" idx="1"/>
          </p:nvPr>
        </p:nvSpPr>
        <p:spPr/>
        <p:txBody>
          <a:bodyPr>
            <a:normAutofit/>
          </a:bodyPr>
          <a:lstStyle/>
          <a:p>
            <a:pPr>
              <a:lnSpc>
                <a:spcPct val="90000"/>
              </a:lnSpc>
            </a:pPr>
            <a:r>
              <a:rPr lang="en-US" sz="1600" dirty="0" smtClean="0"/>
              <a:t>SAM </a:t>
            </a:r>
            <a:r>
              <a:rPr lang="en-US" sz="1600" dirty="0"/>
              <a:t>(Sequence Alignment/Map) format</a:t>
            </a:r>
            <a:endParaRPr lang="en-US" sz="1600" dirty="0" smtClean="0"/>
          </a:p>
          <a:p>
            <a:pPr lvl="1">
              <a:lnSpc>
                <a:spcPct val="90000"/>
              </a:lnSpc>
            </a:pPr>
            <a:r>
              <a:rPr lang="en-US" sz="1600" dirty="0" smtClean="0"/>
              <a:t>Single unified format for storing read alignments to a reference genome</a:t>
            </a:r>
          </a:p>
          <a:p>
            <a:pPr>
              <a:lnSpc>
                <a:spcPct val="90000"/>
              </a:lnSpc>
            </a:pPr>
            <a:endParaRPr lang="en-US" sz="1600" dirty="0" smtClean="0"/>
          </a:p>
          <a:p>
            <a:pPr>
              <a:lnSpc>
                <a:spcPct val="90000"/>
              </a:lnSpc>
            </a:pPr>
            <a:r>
              <a:rPr lang="en-US" sz="1600" dirty="0" smtClean="0"/>
              <a:t>BAM </a:t>
            </a:r>
            <a:r>
              <a:rPr lang="en-US" sz="1600" dirty="0"/>
              <a:t>(Binary Alignment/Map) format</a:t>
            </a:r>
          </a:p>
          <a:p>
            <a:pPr lvl="1">
              <a:lnSpc>
                <a:spcPct val="90000"/>
              </a:lnSpc>
            </a:pPr>
            <a:r>
              <a:rPr lang="en-US" sz="1600" dirty="0"/>
              <a:t>Binary equivalent of SAM</a:t>
            </a:r>
          </a:p>
          <a:p>
            <a:pPr lvl="1">
              <a:lnSpc>
                <a:spcPct val="90000"/>
              </a:lnSpc>
            </a:pPr>
            <a:r>
              <a:rPr lang="en-US" sz="1600" dirty="0"/>
              <a:t>Developed for fast processing/indexing</a:t>
            </a:r>
            <a:endParaRPr lang="en-US" sz="1600" dirty="0" smtClean="0"/>
          </a:p>
          <a:p>
            <a:pPr>
              <a:lnSpc>
                <a:spcPct val="90000"/>
              </a:lnSpc>
            </a:pPr>
            <a:endParaRPr lang="en-US" sz="1600" dirty="0" smtClean="0"/>
          </a:p>
          <a:p>
            <a:pPr>
              <a:lnSpc>
                <a:spcPct val="90000"/>
              </a:lnSpc>
            </a:pPr>
            <a:r>
              <a:rPr lang="en-US" sz="1600" dirty="0" smtClean="0"/>
              <a:t>Advantages</a:t>
            </a:r>
            <a:endParaRPr lang="en-US" sz="1600" dirty="0"/>
          </a:p>
          <a:p>
            <a:pPr lvl="1">
              <a:lnSpc>
                <a:spcPct val="90000"/>
              </a:lnSpc>
            </a:pPr>
            <a:r>
              <a:rPr lang="en-US" sz="1600" dirty="0"/>
              <a:t>Can store alignments from most aligners</a:t>
            </a:r>
          </a:p>
          <a:p>
            <a:pPr lvl="1">
              <a:lnSpc>
                <a:spcPct val="90000"/>
              </a:lnSpc>
            </a:pPr>
            <a:r>
              <a:rPr lang="en-US" sz="1600" dirty="0"/>
              <a:t>Supports multiple sequencing technologies</a:t>
            </a:r>
          </a:p>
          <a:p>
            <a:pPr lvl="1">
              <a:lnSpc>
                <a:spcPct val="90000"/>
              </a:lnSpc>
            </a:pPr>
            <a:r>
              <a:rPr lang="en-US" sz="1600" dirty="0"/>
              <a:t>Supports indexing for quick retrieval/viewing</a:t>
            </a:r>
          </a:p>
          <a:p>
            <a:pPr lvl="1">
              <a:lnSpc>
                <a:spcPct val="90000"/>
              </a:lnSpc>
            </a:pPr>
            <a:r>
              <a:rPr lang="en-US" sz="1600" dirty="0"/>
              <a:t>Compact size (e.g. 112Gbp </a:t>
            </a:r>
            <a:r>
              <a:rPr lang="en-US" sz="1600" dirty="0" err="1"/>
              <a:t>Illumina</a:t>
            </a:r>
            <a:r>
              <a:rPr lang="en-US" sz="1600" dirty="0"/>
              <a:t> = 116Gbytes disk space)</a:t>
            </a:r>
          </a:p>
          <a:p>
            <a:pPr lvl="1">
              <a:lnSpc>
                <a:spcPct val="90000"/>
              </a:lnSpc>
            </a:pPr>
            <a:r>
              <a:rPr lang="en-US" sz="1600" dirty="0"/>
              <a:t>Reads can be grouped into logical groups e.g. lanes, libraries,</a:t>
            </a:r>
            <a:r>
              <a:rPr lang="en-US" sz="1600" dirty="0" smtClean="0"/>
              <a:t> samples</a:t>
            </a:r>
          </a:p>
          <a:p>
            <a:pPr lvl="1">
              <a:lnSpc>
                <a:spcPct val="90000"/>
              </a:lnSpc>
            </a:pPr>
            <a:r>
              <a:rPr lang="en-US" sz="1600" dirty="0" smtClean="0"/>
              <a:t>Widely support by variant calling software packages</a:t>
            </a:r>
          </a:p>
          <a:p>
            <a:pPr>
              <a:lnSpc>
                <a:spcPct val="90000"/>
              </a:lnSpc>
            </a:pPr>
            <a:endParaRPr lang="en-US" sz="1600" dirty="0" smtClean="0"/>
          </a:p>
          <a:p>
            <a:pPr>
              <a:lnSpc>
                <a:spcPct val="90000"/>
              </a:lnSpc>
            </a:pPr>
            <a:r>
              <a:rPr lang="en-US" sz="1600" dirty="0" smtClean="0"/>
              <a:t>Replacement </a:t>
            </a:r>
            <a:r>
              <a:rPr lang="en-US" sz="1600" dirty="0"/>
              <a:t>to</a:t>
            </a:r>
            <a:r>
              <a:rPr lang="en-US" sz="1600" dirty="0" smtClean="0"/>
              <a:t> SRF &amp; FASTQ</a:t>
            </a:r>
            <a:endParaRPr lang="en-US" sz="1800" dirty="0"/>
          </a:p>
        </p:txBody>
      </p:sp>
    </p:spTree>
    <p:extLst>
      <p:ext uri="{BB962C8B-B14F-4D97-AF65-F5344CB8AC3E}">
        <p14:creationId xmlns:p14="http://schemas.microsoft.com/office/powerpoint/2010/main" val="127426666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dirty="0" smtClean="0"/>
              <a:t>Read Entries in SAM</a:t>
            </a:r>
            <a:endParaRPr lang="en-US" dirty="0"/>
          </a:p>
        </p:txBody>
      </p:sp>
      <p:sp>
        <p:nvSpPr>
          <p:cNvPr id="81923" name="Rectangle 3"/>
          <p:cNvSpPr>
            <a:spLocks noChangeArrowheads="1"/>
          </p:cNvSpPr>
          <p:nvPr/>
        </p:nvSpPr>
        <p:spPr bwMode="auto">
          <a:xfrm>
            <a:off x="612775" y="1366838"/>
            <a:ext cx="7997825" cy="3662362"/>
          </a:xfrm>
          <a:prstGeom prst="rect">
            <a:avLst/>
          </a:prstGeom>
          <a:noFill/>
          <a:ln w="9525">
            <a:noFill/>
            <a:miter lim="800000"/>
            <a:headEnd/>
            <a:tailEnd/>
          </a:ln>
        </p:spPr>
        <p:txBody>
          <a:bodyPr>
            <a:prstTxWarp prst="textNoShape">
              <a:avLst/>
            </a:prstTxWarp>
            <a:spAutoFit/>
          </a:bodyPr>
          <a:lstStyle/>
          <a:p>
            <a:pPr algn="l" eaLnBrk="0" hangingPunct="0">
              <a:spcBef>
                <a:spcPct val="0"/>
              </a:spcBef>
            </a:pPr>
            <a:r>
              <a:rPr lang="en-US" sz="1800" b="1">
                <a:ea typeface="ＭＳ Ｐゴシック" pitchFamily="-105" charset="-128"/>
                <a:cs typeface="ＭＳ Ｐゴシック" pitchFamily="-105" charset="-128"/>
              </a:rPr>
              <a:t>No. 	Name 		Description</a:t>
            </a:r>
            <a:endParaRPr lang="en-US" sz="1800">
              <a:ea typeface="ＭＳ Ｐゴシック" pitchFamily="-105" charset="-128"/>
              <a:cs typeface="ＭＳ Ｐゴシック" pitchFamily="-105" charset="-128"/>
            </a:endParaRPr>
          </a:p>
          <a:p>
            <a:pPr algn="l" eaLnBrk="0" hangingPunct="0">
              <a:spcBef>
                <a:spcPct val="0"/>
              </a:spcBef>
            </a:pPr>
            <a:r>
              <a:rPr lang="en-US" sz="1800">
                <a:ea typeface="ＭＳ Ｐゴシック" pitchFamily="-105" charset="-128"/>
                <a:cs typeface="ＭＳ Ｐゴシック" pitchFamily="-105" charset="-128"/>
              </a:rPr>
              <a:t>1 	QNAME 		Query NAME of the read or the read pair</a:t>
            </a:r>
          </a:p>
          <a:p>
            <a:pPr algn="l" eaLnBrk="0" hangingPunct="0">
              <a:spcBef>
                <a:spcPct val="0"/>
              </a:spcBef>
            </a:pPr>
            <a:r>
              <a:rPr lang="en-US" sz="1800">
                <a:ea typeface="ＭＳ Ｐゴシック" pitchFamily="-105" charset="-128"/>
                <a:cs typeface="ＭＳ Ｐゴシック" pitchFamily="-105" charset="-128"/>
              </a:rPr>
              <a:t>2 	FLAG 		Bitwise FLAG (pairing, strand, mate strand, etc.)</a:t>
            </a:r>
          </a:p>
          <a:p>
            <a:pPr algn="l" eaLnBrk="0" hangingPunct="0">
              <a:spcBef>
                <a:spcPct val="0"/>
              </a:spcBef>
            </a:pPr>
            <a:r>
              <a:rPr lang="en-US" sz="1800">
                <a:ea typeface="ＭＳ Ｐゴシック" pitchFamily="-105" charset="-128"/>
                <a:cs typeface="ＭＳ Ｐゴシック" pitchFamily="-105" charset="-128"/>
              </a:rPr>
              <a:t>3 	RNAME 		Reference sequence NAME</a:t>
            </a:r>
          </a:p>
          <a:p>
            <a:pPr algn="l" eaLnBrk="0" hangingPunct="0">
              <a:spcBef>
                <a:spcPct val="0"/>
              </a:spcBef>
            </a:pPr>
            <a:r>
              <a:rPr lang="en-US" sz="1800">
                <a:ea typeface="ＭＳ Ｐゴシック" pitchFamily="-105" charset="-128"/>
                <a:cs typeface="ＭＳ Ｐゴシック" pitchFamily="-105" charset="-128"/>
              </a:rPr>
              <a:t>4 	POS 		1-Based leftmost POSition of clipped alignment</a:t>
            </a:r>
          </a:p>
          <a:p>
            <a:pPr algn="l" eaLnBrk="0" hangingPunct="0">
              <a:spcBef>
                <a:spcPct val="0"/>
              </a:spcBef>
            </a:pPr>
            <a:r>
              <a:rPr lang="en-US" sz="1800">
                <a:ea typeface="ＭＳ Ｐゴシック" pitchFamily="-105" charset="-128"/>
                <a:cs typeface="ＭＳ Ｐゴシック" pitchFamily="-105" charset="-128"/>
              </a:rPr>
              <a:t>5 	MAPQ 		MAPping Quality (Phred-scaled)</a:t>
            </a:r>
          </a:p>
          <a:p>
            <a:pPr algn="l" eaLnBrk="0" hangingPunct="0">
              <a:spcBef>
                <a:spcPct val="0"/>
              </a:spcBef>
            </a:pPr>
            <a:r>
              <a:rPr lang="en-US" sz="1800">
                <a:ea typeface="ＭＳ Ｐゴシック" pitchFamily="-105" charset="-128"/>
                <a:cs typeface="ＭＳ Ｐゴシック" pitchFamily="-105" charset="-128"/>
              </a:rPr>
              <a:t>6 	CIGAR 		Extended CIGAR string (operations: MIDNSHP)</a:t>
            </a:r>
          </a:p>
          <a:p>
            <a:pPr algn="l" eaLnBrk="0" hangingPunct="0">
              <a:spcBef>
                <a:spcPct val="0"/>
              </a:spcBef>
            </a:pPr>
            <a:r>
              <a:rPr lang="en-US" sz="1800">
                <a:ea typeface="ＭＳ Ｐゴシック" pitchFamily="-105" charset="-128"/>
                <a:cs typeface="ＭＳ Ｐゴシック" pitchFamily="-105" charset="-128"/>
              </a:rPr>
              <a:t>7 	MRNM 		Mate Reference NaMe (‘=’ if same as RNAME)</a:t>
            </a:r>
          </a:p>
          <a:p>
            <a:pPr algn="l" eaLnBrk="0" hangingPunct="0">
              <a:spcBef>
                <a:spcPct val="0"/>
              </a:spcBef>
            </a:pPr>
            <a:r>
              <a:rPr lang="en-US" sz="1800">
                <a:ea typeface="ＭＳ Ｐゴシック" pitchFamily="-105" charset="-128"/>
                <a:cs typeface="ＭＳ Ｐゴシック" pitchFamily="-105" charset="-128"/>
              </a:rPr>
              <a:t>8 	MPOS 		1-Based leftmost Mate POSition</a:t>
            </a:r>
          </a:p>
          <a:p>
            <a:pPr algn="l" eaLnBrk="0" hangingPunct="0">
              <a:spcBef>
                <a:spcPct val="0"/>
              </a:spcBef>
            </a:pPr>
            <a:r>
              <a:rPr lang="en-US" sz="1800">
                <a:ea typeface="ＭＳ Ｐゴシック" pitchFamily="-105" charset="-128"/>
                <a:cs typeface="ＭＳ Ｐゴシック" pitchFamily="-105" charset="-128"/>
              </a:rPr>
              <a:t>9 	ISIZE 		Inferred Insert SIZE</a:t>
            </a:r>
          </a:p>
          <a:p>
            <a:pPr algn="l" eaLnBrk="0" hangingPunct="0">
              <a:spcBef>
                <a:spcPct val="0"/>
              </a:spcBef>
            </a:pPr>
            <a:r>
              <a:rPr lang="en-US" sz="1800">
                <a:ea typeface="ＭＳ Ｐゴシック" pitchFamily="-105" charset="-128"/>
                <a:cs typeface="ＭＳ Ｐゴシック" pitchFamily="-105" charset="-128"/>
              </a:rPr>
              <a:t>10 	SEQ 		Query SEQuence on the same strand as the reference</a:t>
            </a:r>
          </a:p>
          <a:p>
            <a:pPr algn="l" eaLnBrk="0" hangingPunct="0">
              <a:spcBef>
                <a:spcPct val="0"/>
              </a:spcBef>
            </a:pPr>
            <a:r>
              <a:rPr lang="en-US" sz="1800">
                <a:ea typeface="ＭＳ Ｐゴシック" pitchFamily="-105" charset="-128"/>
                <a:cs typeface="ＭＳ Ｐゴシック" pitchFamily="-105" charset="-128"/>
              </a:rPr>
              <a:t>11 	QUAL 		Query QUALity (ASCII-33=Phred base quality)</a:t>
            </a:r>
          </a:p>
        </p:txBody>
      </p:sp>
      <p:sp>
        <p:nvSpPr>
          <p:cNvPr id="81924" name="Rectangle 4"/>
          <p:cNvSpPr>
            <a:spLocks noChangeArrowheads="1"/>
          </p:cNvSpPr>
          <p:nvPr/>
        </p:nvSpPr>
        <p:spPr bwMode="auto">
          <a:xfrm>
            <a:off x="1104768" y="5962132"/>
            <a:ext cx="6629400" cy="246221"/>
          </a:xfrm>
          <a:prstGeom prst="rect">
            <a:avLst/>
          </a:prstGeom>
          <a:noFill/>
          <a:ln w="9525">
            <a:noFill/>
            <a:miter lim="800000"/>
            <a:headEnd/>
            <a:tailEnd/>
          </a:ln>
        </p:spPr>
        <p:txBody>
          <a:bodyPr>
            <a:prstTxWarp prst="textNoShape">
              <a:avLst/>
            </a:prstTxWarp>
            <a:spAutoFit/>
          </a:bodyPr>
          <a:lstStyle/>
          <a:p>
            <a:pPr algn="l" eaLnBrk="0" hangingPunct="0">
              <a:spcBef>
                <a:spcPct val="0"/>
              </a:spcBef>
            </a:pPr>
            <a:r>
              <a:rPr lang="en-US" sz="1000" dirty="0" err="1">
                <a:ea typeface="ＭＳ Ｐゴシック" pitchFamily="-105" charset="-128"/>
                <a:cs typeface="ＭＳ Ｐゴシック" pitchFamily="-105" charset="-128"/>
              </a:rPr>
              <a:t>Heng</a:t>
            </a:r>
            <a:r>
              <a:rPr lang="en-US" sz="1000" dirty="0">
                <a:ea typeface="ＭＳ Ｐゴシック" pitchFamily="-105" charset="-128"/>
                <a:cs typeface="ＭＳ Ｐゴシック" pitchFamily="-105" charset="-128"/>
              </a:rPr>
              <a:t> Li</a:t>
            </a:r>
            <a:r>
              <a:rPr lang="en-US" sz="1000" dirty="0" smtClean="0">
                <a:ea typeface="ＭＳ Ｐゴシック" pitchFamily="-105" charset="-128"/>
                <a:cs typeface="ＭＳ Ｐゴシック" pitchFamily="-105" charset="-128"/>
              </a:rPr>
              <a:t> et al </a:t>
            </a:r>
            <a:r>
              <a:rPr lang="en-US" sz="1000" dirty="0">
                <a:ea typeface="ＭＳ Ｐゴシック" pitchFamily="-105" charset="-128"/>
                <a:cs typeface="ＭＳ Ｐゴシック" pitchFamily="-105" charset="-128"/>
              </a:rPr>
              <a:t>(2009) The Sequence Alignment/Map format and </a:t>
            </a:r>
            <a:r>
              <a:rPr lang="en-US" sz="1000" dirty="0" err="1">
                <a:ea typeface="ＭＳ Ｐゴシック" pitchFamily="-105" charset="-128"/>
                <a:cs typeface="ＭＳ Ｐゴシック" pitchFamily="-105" charset="-128"/>
              </a:rPr>
              <a:t>SAMtools</a:t>
            </a:r>
            <a:r>
              <a:rPr lang="en-US" sz="1000" dirty="0">
                <a:ea typeface="ＭＳ Ｐゴシック" pitchFamily="-105" charset="-128"/>
                <a:cs typeface="ＭＳ Ｐゴシック" pitchFamily="-105" charset="-128"/>
              </a:rPr>
              <a:t>, </a:t>
            </a:r>
            <a:r>
              <a:rPr lang="en-US" sz="1000" i="1" dirty="0">
                <a:ea typeface="ＭＳ Ｐゴシック" pitchFamily="-105" charset="-128"/>
                <a:cs typeface="ＭＳ Ｐゴシック" pitchFamily="-105" charset="-128"/>
              </a:rPr>
              <a:t>Bioinformatics, </a:t>
            </a:r>
            <a:r>
              <a:rPr lang="en-US" sz="1000" dirty="0">
                <a:ea typeface="ＭＳ Ｐゴシック" pitchFamily="-105" charset="-128"/>
                <a:cs typeface="ＭＳ Ｐゴシック" pitchFamily="-105" charset="-128"/>
              </a:rPr>
              <a:t>25:2078-2079</a:t>
            </a:r>
          </a:p>
        </p:txBody>
      </p:sp>
      <p:sp>
        <p:nvSpPr>
          <p:cNvPr id="5" name="TextBox 4"/>
          <p:cNvSpPr txBox="1"/>
          <p:nvPr/>
        </p:nvSpPr>
        <p:spPr>
          <a:xfrm>
            <a:off x="276097" y="4970065"/>
            <a:ext cx="9132992" cy="707886"/>
          </a:xfrm>
          <a:prstGeom prst="rect">
            <a:avLst/>
          </a:prstGeom>
          <a:noFill/>
        </p:spPr>
        <p:txBody>
          <a:bodyPr wrap="none" rtlCol="0">
            <a:spAutoFit/>
          </a:bodyPr>
          <a:lstStyle/>
          <a:p>
            <a:r>
              <a:rPr lang="en-US" sz="1000" dirty="0" smtClean="0"/>
              <a:t>HS18_07983:1:2203:5095:109107#36        163     ENA|AJ011856|AJ011856.1 412     60      100M    =       471     159    </a:t>
            </a:r>
          </a:p>
          <a:p>
            <a:r>
              <a:rPr lang="en-US" sz="1000" dirty="0" smtClean="0"/>
              <a:t> ATAAAATTATTAATAATAATCAATATGAAATTAATAAAAATCTTATAAAAAAGTAATGAATACTCCTTTTTAAAAATAAAAAGGGGTTCGGTCCCCCCCC   </a:t>
            </a:r>
          </a:p>
          <a:p>
            <a:r>
              <a:rPr lang="en-US" sz="1000" dirty="0" smtClean="0"/>
              <a:t> 9BCDGDEHGEHFHHGFHHJGHFHIGHFIGHFHGGGHGHGHGHJGHHGHHHGGHHHIGGGGGFGGDGGHFHFIGEGHGFGGHFEDGG4GHGGGFHGFHIEF</a:t>
            </a:r>
          </a:p>
          <a:p>
            <a:r>
              <a:rPr lang="en-US" sz="1000" dirty="0" smtClean="0"/>
              <a:t>    X0:i:1  X1:i:0  MD:Z:100        RG:Z:1#36.1</a:t>
            </a:r>
            <a:endParaRPr lang="en-US" sz="1000" dirty="0"/>
          </a:p>
        </p:txBody>
      </p:sp>
    </p:spTree>
    <p:extLst>
      <p:ext uri="{BB962C8B-B14F-4D97-AF65-F5344CB8AC3E}">
        <p14:creationId xmlns:p14="http://schemas.microsoft.com/office/powerpoint/2010/main" val="143476462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dirty="0" smtClean="0"/>
              <a:t>Cigar </a:t>
            </a:r>
            <a:r>
              <a:rPr lang="en-US" dirty="0"/>
              <a:t>Format</a:t>
            </a:r>
          </a:p>
        </p:txBody>
      </p:sp>
      <p:sp>
        <p:nvSpPr>
          <p:cNvPr id="83971" name="Rectangle 3"/>
          <p:cNvSpPr>
            <a:spLocks noGrp="1" noChangeArrowheads="1"/>
          </p:cNvSpPr>
          <p:nvPr>
            <p:ph type="body" idx="1"/>
          </p:nvPr>
        </p:nvSpPr>
        <p:spPr/>
        <p:txBody>
          <a:bodyPr/>
          <a:lstStyle/>
          <a:p>
            <a:r>
              <a:rPr lang="en-US" dirty="0"/>
              <a:t>Cigar has been traditionally used as a compact way to represent a sequence alignment</a:t>
            </a:r>
            <a:endParaRPr lang="en-US" dirty="0" smtClean="0"/>
          </a:p>
          <a:p>
            <a:endParaRPr lang="en-US" dirty="0" smtClean="0"/>
          </a:p>
          <a:p>
            <a:r>
              <a:rPr lang="en-US" dirty="0" smtClean="0"/>
              <a:t>Operations </a:t>
            </a:r>
            <a:r>
              <a:rPr lang="en-US" dirty="0"/>
              <a:t>include</a:t>
            </a:r>
          </a:p>
          <a:p>
            <a:pPr lvl="1"/>
            <a:r>
              <a:rPr lang="en-US" dirty="0"/>
              <a:t>M - match or mismatch</a:t>
            </a:r>
          </a:p>
          <a:p>
            <a:pPr lvl="1"/>
            <a:r>
              <a:rPr lang="en-US" dirty="0"/>
              <a:t>I - insertion</a:t>
            </a:r>
          </a:p>
          <a:p>
            <a:pPr lvl="1"/>
            <a:r>
              <a:rPr lang="en-US" dirty="0"/>
              <a:t>D - deletion</a:t>
            </a:r>
            <a:endParaRPr lang="en-US" dirty="0" smtClean="0"/>
          </a:p>
          <a:p>
            <a:endParaRPr lang="en-US" dirty="0" smtClean="0"/>
          </a:p>
          <a:p>
            <a:r>
              <a:rPr lang="en-US" dirty="0" smtClean="0"/>
              <a:t>SAM </a:t>
            </a:r>
            <a:r>
              <a:rPr lang="en-US" dirty="0"/>
              <a:t>extends these to include</a:t>
            </a:r>
          </a:p>
          <a:p>
            <a:pPr lvl="1"/>
            <a:r>
              <a:rPr lang="en-US" dirty="0"/>
              <a:t>S - soft </a:t>
            </a:r>
            <a:r>
              <a:rPr lang="en-US" dirty="0" smtClean="0"/>
              <a:t>clip (ignore these bases)</a:t>
            </a:r>
          </a:p>
          <a:p>
            <a:pPr lvl="1"/>
            <a:r>
              <a:rPr lang="en-US" dirty="0"/>
              <a:t>H - hard </a:t>
            </a:r>
            <a:r>
              <a:rPr lang="en-US" dirty="0" smtClean="0"/>
              <a:t>clip (ignore and remove these bases)</a:t>
            </a:r>
          </a:p>
          <a:p>
            <a:pPr lvl="1"/>
            <a:r>
              <a:rPr lang="en-US" dirty="0" smtClean="0"/>
              <a:t>E.g.	Read:	</a:t>
            </a:r>
            <a:r>
              <a:rPr lang="en-US" dirty="0" smtClean="0">
                <a:latin typeface="Courier"/>
                <a:cs typeface="Courier"/>
              </a:rPr>
              <a:t>ACGCA-</a:t>
            </a:r>
            <a:r>
              <a:rPr lang="en-US" dirty="0" err="1" smtClean="0">
                <a:latin typeface="Courier"/>
                <a:cs typeface="Courier"/>
              </a:rPr>
              <a:t>TGCAGTtagacgt</a:t>
            </a:r>
            <a:endParaRPr lang="en-US" dirty="0" smtClean="0">
              <a:latin typeface="Courier"/>
              <a:cs typeface="Courier"/>
            </a:endParaRPr>
          </a:p>
          <a:p>
            <a:r>
              <a:rPr lang="en-US" dirty="0" smtClean="0">
                <a:latin typeface="Courier"/>
                <a:cs typeface="Courier"/>
              </a:rPr>
              <a:t>	</a:t>
            </a:r>
            <a:r>
              <a:rPr lang="en-US" dirty="0" smtClean="0">
                <a:cs typeface="Courier"/>
              </a:rPr>
              <a:t>Ref:</a:t>
            </a:r>
            <a:r>
              <a:rPr lang="en-US" dirty="0" smtClean="0">
                <a:latin typeface="Courier"/>
                <a:cs typeface="Courier"/>
              </a:rPr>
              <a:t>	ACTCAGTG—-GT</a:t>
            </a:r>
          </a:p>
          <a:p>
            <a:r>
              <a:rPr lang="en-US" dirty="0" smtClean="0">
                <a:latin typeface="Courier"/>
                <a:cs typeface="Courier"/>
              </a:rPr>
              <a:t>	</a:t>
            </a:r>
            <a:r>
              <a:rPr lang="en-US" dirty="0" smtClean="0">
                <a:cs typeface="Courier"/>
              </a:rPr>
              <a:t>Cigar:   5M1D2M2I2M7S</a:t>
            </a:r>
          </a:p>
        </p:txBody>
      </p:sp>
    </p:spTree>
    <p:extLst>
      <p:ext uri="{BB962C8B-B14F-4D97-AF65-F5344CB8AC3E}">
        <p14:creationId xmlns:p14="http://schemas.microsoft.com/office/powerpoint/2010/main" val="236727499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cigar line?</a:t>
            </a:r>
            <a:endParaRPr lang="en-US" dirty="0"/>
          </a:p>
        </p:txBody>
      </p:sp>
      <p:sp>
        <p:nvSpPr>
          <p:cNvPr id="3" name="Content Placeholder 2"/>
          <p:cNvSpPr>
            <a:spLocks noGrp="1"/>
          </p:cNvSpPr>
          <p:nvPr>
            <p:ph idx="1"/>
          </p:nvPr>
        </p:nvSpPr>
        <p:spPr/>
        <p:txBody>
          <a:bodyPr/>
          <a:lstStyle/>
          <a:p>
            <a:r>
              <a:rPr lang="en-US" dirty="0" smtClean="0"/>
              <a:t>E.g.	Read:	</a:t>
            </a:r>
            <a:r>
              <a:rPr lang="en-US" dirty="0" err="1" smtClean="0">
                <a:latin typeface="Courier"/>
                <a:cs typeface="Courier"/>
              </a:rPr>
              <a:t>tgtcgtcACGCATG---CAGTtagacgt</a:t>
            </a:r>
            <a:endParaRPr lang="en-US" dirty="0" smtClean="0">
              <a:latin typeface="Courier"/>
              <a:cs typeface="Courier"/>
            </a:endParaRPr>
          </a:p>
          <a:p>
            <a:r>
              <a:rPr lang="en-US" dirty="0" smtClean="0">
                <a:latin typeface="Courier"/>
                <a:cs typeface="Courier"/>
              </a:rPr>
              <a:t>	</a:t>
            </a:r>
            <a:r>
              <a:rPr lang="en-US" dirty="0" smtClean="0">
                <a:cs typeface="Courier"/>
              </a:rPr>
              <a:t>Ref:</a:t>
            </a:r>
            <a:r>
              <a:rPr lang="en-US" dirty="0" smtClean="0">
                <a:latin typeface="Courier"/>
                <a:cs typeface="Courier"/>
              </a:rPr>
              <a:t>	       ACGCATGCGGCAGT</a:t>
            </a:r>
          </a:p>
          <a:p>
            <a:r>
              <a:rPr lang="en-US" dirty="0" smtClean="0">
                <a:latin typeface="Courier"/>
                <a:cs typeface="Courier"/>
              </a:rPr>
              <a:t>	</a:t>
            </a:r>
            <a:r>
              <a:rPr lang="en-US" dirty="0" smtClean="0">
                <a:cs typeface="Courier"/>
              </a:rPr>
              <a:t>Cigar:</a:t>
            </a:r>
          </a:p>
          <a:p>
            <a:endParaRPr lang="en-US" dirty="0"/>
          </a:p>
        </p:txBody>
      </p:sp>
    </p:spTree>
    <p:extLst>
      <p:ext uri="{BB962C8B-B14F-4D97-AF65-F5344CB8AC3E}">
        <p14:creationId xmlns:p14="http://schemas.microsoft.com/office/powerpoint/2010/main" val="24463108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t>Read Group Tag</a:t>
            </a:r>
          </a:p>
        </p:txBody>
      </p:sp>
      <p:sp>
        <p:nvSpPr>
          <p:cNvPr id="86019" name="Rectangle 3"/>
          <p:cNvSpPr>
            <a:spLocks noGrp="1" noChangeArrowheads="1"/>
          </p:cNvSpPr>
          <p:nvPr>
            <p:ph type="body" idx="1"/>
          </p:nvPr>
        </p:nvSpPr>
        <p:spPr/>
        <p:txBody>
          <a:bodyPr/>
          <a:lstStyle/>
          <a:p>
            <a:r>
              <a:rPr lang="en-US" dirty="0"/>
              <a:t>Each lane has a unique RG </a:t>
            </a:r>
            <a:r>
              <a:rPr lang="en-US" dirty="0" smtClean="0"/>
              <a:t>tag that contains meta-data for the lane</a:t>
            </a:r>
          </a:p>
          <a:p>
            <a:endParaRPr lang="en-US" dirty="0" smtClean="0"/>
          </a:p>
          <a:p>
            <a:r>
              <a:rPr lang="en-US" dirty="0" smtClean="0"/>
              <a:t>RG </a:t>
            </a:r>
            <a:r>
              <a:rPr lang="en-US" dirty="0"/>
              <a:t>tags</a:t>
            </a:r>
          </a:p>
          <a:p>
            <a:pPr lvl="1"/>
            <a:r>
              <a:rPr lang="en-US" dirty="0"/>
              <a:t>ID: SRR/ERR number</a:t>
            </a:r>
          </a:p>
          <a:p>
            <a:pPr lvl="1"/>
            <a:r>
              <a:rPr lang="en-US" dirty="0"/>
              <a:t>PL: Sequencing platform</a:t>
            </a:r>
          </a:p>
          <a:p>
            <a:pPr lvl="1"/>
            <a:r>
              <a:rPr lang="en-US" dirty="0"/>
              <a:t>PU: Run name</a:t>
            </a:r>
          </a:p>
          <a:p>
            <a:pPr lvl="1"/>
            <a:r>
              <a:rPr lang="en-US" dirty="0"/>
              <a:t>LB: Library name</a:t>
            </a:r>
          </a:p>
          <a:p>
            <a:pPr lvl="1"/>
            <a:r>
              <a:rPr lang="en-US" dirty="0"/>
              <a:t>PI: Insert fragment size</a:t>
            </a:r>
          </a:p>
          <a:p>
            <a:pPr lvl="1"/>
            <a:r>
              <a:rPr lang="en-US" dirty="0"/>
              <a:t>SM: Individual</a:t>
            </a:r>
          </a:p>
          <a:p>
            <a:pPr lvl="1"/>
            <a:r>
              <a:rPr lang="en-US" dirty="0"/>
              <a:t>CN: Sequencing center</a:t>
            </a:r>
          </a:p>
          <a:p>
            <a:endParaRPr lang="en-US" dirty="0"/>
          </a:p>
        </p:txBody>
      </p:sp>
    </p:spTree>
    <p:extLst>
      <p:ext uri="{BB962C8B-B14F-4D97-AF65-F5344CB8AC3E}">
        <p14:creationId xmlns:p14="http://schemas.microsoft.com/office/powerpoint/2010/main" val="5982251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1000 Genomes BAM File</a:t>
            </a:r>
            <a:endParaRPr lang="en-US" dirty="0"/>
          </a:p>
        </p:txBody>
      </p:sp>
      <p:pic>
        <p:nvPicPr>
          <p:cNvPr id="4" name="Content Placeholder 3" descr="bam.png"/>
          <p:cNvPicPr>
            <a:picLocks noGrp="1" noChangeAspect="1"/>
          </p:cNvPicPr>
          <p:nvPr>
            <p:ph idx="1"/>
          </p:nvPr>
        </p:nvPicPr>
        <p:blipFill>
          <a:blip r:embed="rId2"/>
          <a:srcRect t="-2690" b="-2690"/>
          <a:stretch>
            <a:fillRect/>
          </a:stretch>
        </p:blipFill>
        <p:spPr/>
      </p:pic>
      <p:sp>
        <p:nvSpPr>
          <p:cNvPr id="5" name="TextBox 4"/>
          <p:cNvSpPr txBox="1"/>
          <p:nvPr/>
        </p:nvSpPr>
        <p:spPr>
          <a:xfrm>
            <a:off x="529190" y="5900023"/>
            <a:ext cx="5171458" cy="369332"/>
          </a:xfrm>
          <a:prstGeom prst="rect">
            <a:avLst/>
          </a:prstGeom>
          <a:noFill/>
        </p:spPr>
        <p:txBody>
          <a:bodyPr wrap="none" rtlCol="0">
            <a:spAutoFit/>
          </a:bodyPr>
          <a:lstStyle/>
          <a:p>
            <a:r>
              <a:rPr lang="en-US" dirty="0" err="1" smtClean="0">
                <a:latin typeface="Courier"/>
                <a:cs typeface="Courier"/>
              </a:rPr>
              <a:t>samtools</a:t>
            </a:r>
            <a:r>
              <a:rPr lang="en-US" dirty="0" smtClean="0">
                <a:latin typeface="Courier"/>
                <a:cs typeface="Courier"/>
              </a:rPr>
              <a:t> view –</a:t>
            </a:r>
            <a:r>
              <a:rPr lang="en-US" dirty="0" err="1" smtClean="0">
                <a:latin typeface="Courier"/>
                <a:cs typeface="Courier"/>
              </a:rPr>
              <a:t>h</a:t>
            </a:r>
            <a:r>
              <a:rPr lang="en-US" dirty="0" smtClean="0">
                <a:latin typeface="Courier"/>
                <a:cs typeface="Courier"/>
              </a:rPr>
              <a:t> </a:t>
            </a:r>
            <a:r>
              <a:rPr lang="en-US" dirty="0" err="1" smtClean="0">
                <a:latin typeface="Courier"/>
                <a:cs typeface="Courier"/>
              </a:rPr>
              <a:t>mybam.bam</a:t>
            </a:r>
            <a:r>
              <a:rPr lang="en-US" dirty="0" smtClean="0">
                <a:latin typeface="Courier"/>
                <a:cs typeface="Courier"/>
              </a:rPr>
              <a:t> | less -S</a:t>
            </a:r>
            <a:endParaRPr lang="en-US" dirty="0">
              <a:latin typeface="Courier"/>
              <a:cs typeface="Courier"/>
            </a:endParaRPr>
          </a:p>
        </p:txBody>
      </p:sp>
    </p:spTree>
    <p:extLst>
      <p:ext uri="{BB962C8B-B14F-4D97-AF65-F5344CB8AC3E}">
        <p14:creationId xmlns:p14="http://schemas.microsoft.com/office/powerpoint/2010/main" val="304666584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1000 Genomes BAM File</a:t>
            </a:r>
            <a:endParaRPr lang="en-US" dirty="0"/>
          </a:p>
        </p:txBody>
      </p:sp>
      <p:sp>
        <p:nvSpPr>
          <p:cNvPr id="6" name="Content Placeholder 5"/>
          <p:cNvSpPr>
            <a:spLocks noGrp="1"/>
          </p:cNvSpPr>
          <p:nvPr>
            <p:ph idx="1"/>
          </p:nvPr>
        </p:nvSpPr>
        <p:spPr>
          <a:xfrm>
            <a:off x="539750" y="4970068"/>
            <a:ext cx="8064500" cy="1250186"/>
          </a:xfrm>
        </p:spPr>
        <p:txBody>
          <a:bodyPr>
            <a:normAutofit fontScale="70000" lnSpcReduction="20000"/>
          </a:bodyPr>
          <a:lstStyle/>
          <a:p>
            <a:r>
              <a:rPr lang="en-GB" dirty="0" err="1" smtClean="0"/>
              <a:t>samtools</a:t>
            </a:r>
            <a:r>
              <a:rPr lang="en-GB" dirty="0" smtClean="0"/>
              <a:t> view –H </a:t>
            </a:r>
            <a:r>
              <a:rPr lang="en-GB" dirty="0" err="1" smtClean="0"/>
              <a:t>my.bam</a:t>
            </a:r>
            <a:r>
              <a:rPr lang="en-GB" dirty="0" smtClean="0"/>
              <a:t> | less -S</a:t>
            </a:r>
          </a:p>
          <a:p>
            <a:endParaRPr lang="en-GB" dirty="0" smtClean="0"/>
          </a:p>
          <a:p>
            <a:r>
              <a:rPr lang="en-GB" dirty="0" smtClean="0"/>
              <a:t>How is the BAM file sorted?</a:t>
            </a:r>
            <a:br>
              <a:rPr lang="en-GB" dirty="0" smtClean="0"/>
            </a:br>
            <a:r>
              <a:rPr lang="en-GB" dirty="0" smtClean="0"/>
              <a:t>How many different sequencing centres contributed lanes to this BAM file?</a:t>
            </a:r>
            <a:br>
              <a:rPr lang="en-GB" dirty="0" smtClean="0"/>
            </a:br>
            <a:r>
              <a:rPr lang="en-GB" dirty="0" smtClean="0"/>
              <a:t>What is the alignment tool used to create this BAM file? </a:t>
            </a:r>
            <a:endParaRPr lang="en-US" dirty="0" smtClean="0"/>
          </a:p>
          <a:p>
            <a:r>
              <a:rPr lang="en-GB" dirty="0" smtClean="0"/>
              <a:t>How many different sequencing libraries are there in this BAM? Hint: RG tag</a:t>
            </a:r>
            <a:endParaRPr lang="en-US" dirty="0"/>
          </a:p>
        </p:txBody>
      </p:sp>
      <p:pic>
        <p:nvPicPr>
          <p:cNvPr id="9" name="Picture 8" descr="Picture 3.png"/>
          <p:cNvPicPr>
            <a:picLocks noChangeAspect="1"/>
          </p:cNvPicPr>
          <p:nvPr/>
        </p:nvPicPr>
        <p:blipFill>
          <a:blip r:embed="rId2"/>
          <a:stretch>
            <a:fillRect/>
          </a:stretch>
        </p:blipFill>
        <p:spPr>
          <a:xfrm>
            <a:off x="0" y="745368"/>
            <a:ext cx="9144000" cy="4262783"/>
          </a:xfrm>
          <a:prstGeom prst="rect">
            <a:avLst/>
          </a:prstGeom>
        </p:spPr>
      </p:pic>
    </p:spTree>
    <p:extLst>
      <p:ext uri="{BB962C8B-B14F-4D97-AF65-F5344CB8AC3E}">
        <p14:creationId xmlns:p14="http://schemas.microsoft.com/office/powerpoint/2010/main" val="46801069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SAM/BAM Tools</a:t>
            </a:r>
            <a:endParaRPr lang="en-US" dirty="0"/>
          </a:p>
        </p:txBody>
      </p:sp>
      <p:sp>
        <p:nvSpPr>
          <p:cNvPr id="3" name="Content Placeholder 2"/>
          <p:cNvSpPr>
            <a:spLocks noGrp="1"/>
          </p:cNvSpPr>
          <p:nvPr>
            <p:ph idx="1"/>
          </p:nvPr>
        </p:nvSpPr>
        <p:spPr/>
        <p:txBody>
          <a:bodyPr/>
          <a:lstStyle/>
          <a:p>
            <a:pPr>
              <a:lnSpc>
                <a:spcPct val="90000"/>
              </a:lnSpc>
            </a:pPr>
            <a:r>
              <a:rPr lang="en-US" sz="1600" dirty="0" smtClean="0"/>
              <a:t>Several tools and programming APIs for interacting with SAM/BAM files</a:t>
            </a:r>
          </a:p>
          <a:p>
            <a:pPr lvl="1">
              <a:lnSpc>
                <a:spcPct val="90000"/>
              </a:lnSpc>
            </a:pPr>
            <a:r>
              <a:rPr lang="en-US" sz="1600" b="1" dirty="0" err="1" smtClean="0"/>
              <a:t>Samtools</a:t>
            </a:r>
            <a:r>
              <a:rPr lang="en-US" sz="1600" b="1" dirty="0" smtClean="0"/>
              <a:t> </a:t>
            </a:r>
            <a:r>
              <a:rPr lang="en-US" sz="1600" dirty="0" smtClean="0"/>
              <a:t>- Sanger/C (http://</a:t>
            </a:r>
            <a:r>
              <a:rPr lang="en-US" sz="1600" dirty="0" err="1" smtClean="0"/>
              <a:t>samtools.sourceforge.net</a:t>
            </a:r>
            <a:r>
              <a:rPr lang="en-US" sz="1600" dirty="0" smtClean="0"/>
              <a:t>)</a:t>
            </a:r>
          </a:p>
          <a:p>
            <a:pPr lvl="2">
              <a:lnSpc>
                <a:spcPct val="90000"/>
              </a:lnSpc>
            </a:pPr>
            <a:r>
              <a:rPr lang="en-US" sz="1400" dirty="0" smtClean="0"/>
              <a:t>Convert SAM &lt;-&gt; BAM (</a:t>
            </a:r>
            <a:r>
              <a:rPr lang="en-US" sz="1400" dirty="0" err="1" smtClean="0"/>
              <a:t>samtools</a:t>
            </a:r>
            <a:r>
              <a:rPr lang="en-US" sz="1400" dirty="0" smtClean="0"/>
              <a:t> view)</a:t>
            </a:r>
          </a:p>
          <a:p>
            <a:pPr lvl="2">
              <a:lnSpc>
                <a:spcPct val="90000"/>
              </a:lnSpc>
            </a:pPr>
            <a:r>
              <a:rPr lang="en-US" sz="1400" dirty="0" smtClean="0"/>
              <a:t>Sort</a:t>
            </a:r>
            <a:r>
              <a:rPr lang="en-US" sz="1400" dirty="0"/>
              <a:t> </a:t>
            </a:r>
            <a:r>
              <a:rPr lang="en-US" sz="1400" dirty="0" smtClean="0"/>
              <a:t>and index BAM files (</a:t>
            </a:r>
            <a:r>
              <a:rPr lang="en-US" sz="1400" dirty="0" err="1" smtClean="0"/>
              <a:t>samtools</a:t>
            </a:r>
            <a:r>
              <a:rPr lang="en-US" sz="1400" dirty="0" smtClean="0"/>
              <a:t> sort, </a:t>
            </a:r>
            <a:r>
              <a:rPr lang="en-US" sz="1400" dirty="0" err="1" smtClean="0"/>
              <a:t>samtools</a:t>
            </a:r>
            <a:r>
              <a:rPr lang="en-US" sz="1400" dirty="0" smtClean="0"/>
              <a:t> index)</a:t>
            </a:r>
          </a:p>
          <a:p>
            <a:pPr lvl="2">
              <a:lnSpc>
                <a:spcPct val="90000"/>
              </a:lnSpc>
            </a:pPr>
            <a:r>
              <a:rPr lang="en-US" sz="1400" dirty="0" smtClean="0"/>
              <a:t>Give summary of the mapping flags (</a:t>
            </a:r>
            <a:r>
              <a:rPr lang="en-US" sz="1400" dirty="0" err="1" smtClean="0"/>
              <a:t>samtools</a:t>
            </a:r>
            <a:r>
              <a:rPr lang="en-US" sz="1400" dirty="0" smtClean="0"/>
              <a:t> </a:t>
            </a:r>
            <a:r>
              <a:rPr lang="en-US" sz="1400" dirty="0" err="1" smtClean="0"/>
              <a:t>flagstat</a:t>
            </a:r>
            <a:r>
              <a:rPr lang="en-US" sz="1400" dirty="0" smtClean="0"/>
              <a:t>)</a:t>
            </a:r>
          </a:p>
          <a:p>
            <a:pPr lvl="2">
              <a:lnSpc>
                <a:spcPct val="90000"/>
              </a:lnSpc>
            </a:pPr>
            <a:r>
              <a:rPr lang="en-US" sz="1400" dirty="0" smtClean="0"/>
              <a:t>Merge multiple sorted BAM files (</a:t>
            </a:r>
            <a:r>
              <a:rPr lang="en-US" sz="1400" dirty="0" err="1" smtClean="0"/>
              <a:t>samtools</a:t>
            </a:r>
            <a:r>
              <a:rPr lang="en-US" sz="1400" dirty="0" smtClean="0"/>
              <a:t> merge)</a:t>
            </a:r>
          </a:p>
          <a:p>
            <a:pPr lvl="2">
              <a:lnSpc>
                <a:spcPct val="90000"/>
              </a:lnSpc>
            </a:pPr>
            <a:r>
              <a:rPr lang="en-US" sz="1400" dirty="0"/>
              <a:t>R</a:t>
            </a:r>
            <a:r>
              <a:rPr lang="en-US" sz="1400" dirty="0" smtClean="0"/>
              <a:t>emove PCR duplicates from the library preparation (</a:t>
            </a:r>
            <a:r>
              <a:rPr lang="en-US" sz="1400" dirty="0" err="1" smtClean="0"/>
              <a:t>samtools</a:t>
            </a:r>
            <a:r>
              <a:rPr lang="en-US" sz="1400" dirty="0" smtClean="0"/>
              <a:t> </a:t>
            </a:r>
            <a:r>
              <a:rPr lang="en-US" sz="1400" dirty="0" err="1" smtClean="0"/>
              <a:t>rmdup</a:t>
            </a:r>
            <a:r>
              <a:rPr lang="en-US" sz="1400" dirty="0" smtClean="0"/>
              <a:t>)</a:t>
            </a:r>
          </a:p>
          <a:p>
            <a:pPr lvl="1">
              <a:lnSpc>
                <a:spcPct val="90000"/>
              </a:lnSpc>
            </a:pPr>
            <a:r>
              <a:rPr lang="en-US" sz="1600" b="1" dirty="0" smtClean="0"/>
              <a:t>Picard </a:t>
            </a:r>
            <a:r>
              <a:rPr lang="en-US" sz="1600" dirty="0" smtClean="0"/>
              <a:t>- Broad Institute/Java (http://picard.sourceforge.net)</a:t>
            </a:r>
          </a:p>
          <a:p>
            <a:pPr lvl="2">
              <a:lnSpc>
                <a:spcPct val="90000"/>
              </a:lnSpc>
            </a:pPr>
            <a:r>
              <a:rPr lang="en-US" sz="1400" dirty="0" err="1" smtClean="0"/>
              <a:t>MarkDuplicates</a:t>
            </a:r>
            <a:r>
              <a:rPr lang="en-US" sz="1400" dirty="0" smtClean="0"/>
              <a:t>, </a:t>
            </a:r>
            <a:r>
              <a:rPr lang="en-US" sz="1400" dirty="0" err="1" smtClean="0"/>
              <a:t>CollectAlignmentSummaryMetrics</a:t>
            </a:r>
            <a:r>
              <a:rPr lang="en-US" sz="1400" dirty="0" smtClean="0"/>
              <a:t>, </a:t>
            </a:r>
            <a:r>
              <a:rPr lang="en-US" sz="1400" dirty="0" err="1" smtClean="0"/>
              <a:t>CreateSequenceDictionary</a:t>
            </a:r>
            <a:r>
              <a:rPr lang="en-US" sz="1400" dirty="0" smtClean="0"/>
              <a:t>, </a:t>
            </a:r>
            <a:r>
              <a:rPr lang="en-US" sz="1400" dirty="0" err="1" smtClean="0"/>
              <a:t>SamToFastq</a:t>
            </a:r>
            <a:r>
              <a:rPr lang="en-US" sz="1400" dirty="0" smtClean="0"/>
              <a:t>, </a:t>
            </a:r>
            <a:r>
              <a:rPr lang="en-US" sz="1400" dirty="0" err="1" smtClean="0"/>
              <a:t>MeanQualityByCycle</a:t>
            </a:r>
            <a:r>
              <a:rPr lang="en-US" sz="1400" dirty="0" smtClean="0"/>
              <a:t>, </a:t>
            </a:r>
            <a:r>
              <a:rPr lang="en-US" sz="1400" dirty="0" err="1" smtClean="0"/>
              <a:t>FixMateInformation</a:t>
            </a:r>
            <a:r>
              <a:rPr lang="en-US" sz="1400" dirty="0" smtClean="0"/>
              <a:t>, … (and many others)</a:t>
            </a:r>
          </a:p>
          <a:p>
            <a:pPr lvl="1">
              <a:lnSpc>
                <a:spcPct val="90000"/>
              </a:lnSpc>
            </a:pPr>
            <a:r>
              <a:rPr lang="en-US" sz="1600" dirty="0" smtClean="0"/>
              <a:t>Bio-</a:t>
            </a:r>
            <a:r>
              <a:rPr lang="en-US" sz="1600" dirty="0" err="1" smtClean="0"/>
              <a:t>SamTool</a:t>
            </a:r>
            <a:r>
              <a:rPr lang="en-US" sz="1600" dirty="0" smtClean="0"/>
              <a:t> – Perl (</a:t>
            </a:r>
            <a:r>
              <a:rPr lang="en-US" sz="1600" dirty="0" err="1" smtClean="0"/>
              <a:t>http://search.cpan.org/~lds/Bio-SamTools</a:t>
            </a:r>
            <a:r>
              <a:rPr lang="en-US" sz="1600" dirty="0" smtClean="0"/>
              <a:t>/)</a:t>
            </a:r>
          </a:p>
          <a:p>
            <a:pPr lvl="1">
              <a:lnSpc>
                <a:spcPct val="90000"/>
              </a:lnSpc>
            </a:pPr>
            <a:r>
              <a:rPr lang="en-US" sz="1600" dirty="0" err="1" smtClean="0"/>
              <a:t>Pysam</a:t>
            </a:r>
            <a:r>
              <a:rPr lang="en-US" sz="1600" dirty="0" smtClean="0"/>
              <a:t> – Python (http://code.google.com/p/pysam/) </a:t>
            </a:r>
          </a:p>
          <a:p>
            <a:pPr>
              <a:lnSpc>
                <a:spcPct val="90000"/>
              </a:lnSpc>
            </a:pPr>
            <a:r>
              <a:rPr lang="en-US" dirty="0" smtClean="0"/>
              <a:t>BAM </a:t>
            </a:r>
            <a:r>
              <a:rPr lang="en-US" dirty="0" err="1" smtClean="0"/>
              <a:t>Visualisation</a:t>
            </a:r>
            <a:endParaRPr lang="en-US" dirty="0" smtClean="0"/>
          </a:p>
          <a:p>
            <a:pPr lvl="1">
              <a:lnSpc>
                <a:spcPct val="90000"/>
              </a:lnSpc>
            </a:pPr>
            <a:r>
              <a:rPr lang="en-US" dirty="0" err="1" smtClean="0"/>
              <a:t>BamView</a:t>
            </a:r>
            <a:r>
              <a:rPr lang="en-US" dirty="0" smtClean="0"/>
              <a:t>, </a:t>
            </a:r>
            <a:r>
              <a:rPr lang="en-US" dirty="0" err="1" smtClean="0"/>
              <a:t>LookSeq</a:t>
            </a:r>
            <a:r>
              <a:rPr lang="en-US" dirty="0" smtClean="0"/>
              <a:t>, Gap5: http://</a:t>
            </a:r>
            <a:r>
              <a:rPr lang="en-US" dirty="0" err="1" smtClean="0"/>
              <a:t>www.sanger.ac.uk</a:t>
            </a:r>
            <a:r>
              <a:rPr lang="en-US" dirty="0" smtClean="0"/>
              <a:t>/Software</a:t>
            </a:r>
          </a:p>
          <a:p>
            <a:pPr lvl="1">
              <a:lnSpc>
                <a:spcPct val="90000"/>
              </a:lnSpc>
            </a:pPr>
            <a:r>
              <a:rPr lang="en-US" b="1" dirty="0" smtClean="0"/>
              <a:t>IGV</a:t>
            </a:r>
            <a:r>
              <a:rPr lang="en-US" dirty="0" smtClean="0"/>
              <a:t>: http://</a:t>
            </a:r>
            <a:r>
              <a:rPr lang="en-US" dirty="0" err="1" smtClean="0"/>
              <a:t>www.broadinstitute.org/igv</a:t>
            </a:r>
            <a:r>
              <a:rPr lang="en-US" dirty="0" smtClean="0"/>
              <a:t>/</a:t>
            </a:r>
          </a:p>
          <a:p>
            <a:pPr lvl="1">
              <a:lnSpc>
                <a:spcPct val="90000"/>
              </a:lnSpc>
            </a:pPr>
            <a:r>
              <a:rPr lang="en-US" dirty="0" smtClean="0"/>
              <a:t>Tablet: http://</a:t>
            </a:r>
            <a:r>
              <a:rPr lang="en-US" dirty="0" err="1" smtClean="0"/>
              <a:t>bioinf.scri.ac.uk</a:t>
            </a:r>
            <a:r>
              <a:rPr lang="en-US" dirty="0" smtClean="0"/>
              <a:t>/tablet/</a:t>
            </a:r>
          </a:p>
        </p:txBody>
      </p:sp>
    </p:spTree>
    <p:extLst>
      <p:ext uri="{BB962C8B-B14F-4D97-AF65-F5344CB8AC3E}">
        <p14:creationId xmlns:p14="http://schemas.microsoft.com/office/powerpoint/2010/main" val="409428340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Hash Table Based Alignment</a:t>
            </a:r>
            <a:endParaRPr lang="en-US" dirty="0"/>
          </a:p>
        </p:txBody>
      </p:sp>
      <p:grpSp>
        <p:nvGrpSpPr>
          <p:cNvPr id="15" name="Group 14"/>
          <p:cNvGrpSpPr/>
          <p:nvPr/>
        </p:nvGrpSpPr>
        <p:grpSpPr>
          <a:xfrm>
            <a:off x="1185871" y="1920101"/>
            <a:ext cx="1428596" cy="2740799"/>
            <a:chOff x="1185871" y="1920101"/>
            <a:chExt cx="1428596" cy="2740799"/>
          </a:xfrm>
        </p:grpSpPr>
        <p:pic>
          <p:nvPicPr>
            <p:cNvPr id="8" name="Picture 7"/>
            <p:cNvPicPr>
              <a:picLocks noChangeAspect="1"/>
            </p:cNvPicPr>
            <p:nvPr/>
          </p:nvPicPr>
          <p:blipFill>
            <a:blip r:embed="rId2"/>
            <a:stretch>
              <a:fillRect/>
            </a:stretch>
          </p:blipFill>
          <p:spPr>
            <a:xfrm>
              <a:off x="1463380" y="2197100"/>
              <a:ext cx="850900" cy="2463800"/>
            </a:xfrm>
            <a:prstGeom prst="rect">
              <a:avLst/>
            </a:prstGeom>
          </p:spPr>
        </p:pic>
        <p:sp>
          <p:nvSpPr>
            <p:cNvPr id="9" name="TextBox 8"/>
            <p:cNvSpPr txBox="1"/>
            <p:nvPr/>
          </p:nvSpPr>
          <p:spPr>
            <a:xfrm>
              <a:off x="1185871" y="1920101"/>
              <a:ext cx="1428596" cy="276999"/>
            </a:xfrm>
            <a:prstGeom prst="rect">
              <a:avLst/>
            </a:prstGeom>
            <a:noFill/>
          </p:spPr>
          <p:txBody>
            <a:bodyPr wrap="none" rtlCol="0">
              <a:spAutoFit/>
            </a:bodyPr>
            <a:lstStyle/>
            <a:p>
              <a:r>
                <a:rPr lang="en-US" sz="1200" dirty="0" smtClean="0"/>
                <a:t>Sequencing reads</a:t>
              </a:r>
              <a:endParaRPr lang="en-US" sz="1200" dirty="0"/>
            </a:p>
          </p:txBody>
        </p:sp>
      </p:grpSp>
      <p:pic>
        <p:nvPicPr>
          <p:cNvPr id="10" name="Picture 9"/>
          <p:cNvPicPr>
            <a:picLocks noChangeAspect="1"/>
          </p:cNvPicPr>
          <p:nvPr/>
        </p:nvPicPr>
        <p:blipFill>
          <a:blip r:embed="rId3"/>
          <a:stretch>
            <a:fillRect/>
          </a:stretch>
        </p:blipFill>
        <p:spPr>
          <a:xfrm>
            <a:off x="2409770" y="2685178"/>
            <a:ext cx="711200" cy="1803400"/>
          </a:xfrm>
          <a:prstGeom prst="rect">
            <a:avLst/>
          </a:prstGeom>
        </p:spPr>
      </p:pic>
      <p:grpSp>
        <p:nvGrpSpPr>
          <p:cNvPr id="16" name="Group 15"/>
          <p:cNvGrpSpPr/>
          <p:nvPr/>
        </p:nvGrpSpPr>
        <p:grpSpPr>
          <a:xfrm>
            <a:off x="2814996" y="2310565"/>
            <a:ext cx="3223854" cy="2251703"/>
            <a:chOff x="2814996" y="2310565"/>
            <a:chExt cx="3223854" cy="2251703"/>
          </a:xfrm>
        </p:grpSpPr>
        <p:grpSp>
          <p:nvGrpSpPr>
            <p:cNvPr id="14" name="Group 13"/>
            <p:cNvGrpSpPr/>
            <p:nvPr/>
          </p:nvGrpSpPr>
          <p:grpSpPr>
            <a:xfrm>
              <a:off x="2814996" y="2310565"/>
              <a:ext cx="3223854" cy="1534299"/>
              <a:chOff x="2814996" y="2310565"/>
              <a:chExt cx="3223854" cy="1534299"/>
            </a:xfrm>
          </p:grpSpPr>
          <p:pic>
            <p:nvPicPr>
              <p:cNvPr id="4" name="Picture 3"/>
              <p:cNvPicPr>
                <a:picLocks noChangeAspect="1"/>
              </p:cNvPicPr>
              <p:nvPr/>
            </p:nvPicPr>
            <p:blipFill>
              <a:blip r:embed="rId4"/>
              <a:stretch>
                <a:fillRect/>
              </a:stretch>
            </p:blipFill>
            <p:spPr>
              <a:xfrm>
                <a:off x="3105150" y="2587564"/>
                <a:ext cx="2933700" cy="1257300"/>
              </a:xfrm>
              <a:prstGeom prst="rect">
                <a:avLst/>
              </a:prstGeom>
            </p:spPr>
          </p:pic>
          <p:sp>
            <p:nvSpPr>
              <p:cNvPr id="6" name="TextBox 5"/>
              <p:cNvSpPr txBox="1"/>
              <p:nvPr/>
            </p:nvSpPr>
            <p:spPr>
              <a:xfrm>
                <a:off x="2814996" y="2310565"/>
                <a:ext cx="928785" cy="276999"/>
              </a:xfrm>
              <a:prstGeom prst="rect">
                <a:avLst/>
              </a:prstGeom>
              <a:noFill/>
            </p:spPr>
            <p:txBody>
              <a:bodyPr wrap="none" rtlCol="0">
                <a:spAutoFit/>
              </a:bodyPr>
              <a:lstStyle/>
              <a:p>
                <a:r>
                  <a:rPr lang="en-US" sz="1200" dirty="0" err="1" smtClean="0"/>
                  <a:t>Kmer</a:t>
                </a:r>
                <a:r>
                  <a:rPr lang="en-US" sz="1200" dirty="0" smtClean="0"/>
                  <a:t> hash</a:t>
                </a:r>
                <a:endParaRPr lang="en-US" sz="1200" dirty="0"/>
              </a:p>
            </p:txBody>
          </p:sp>
          <p:sp>
            <p:nvSpPr>
              <p:cNvPr id="7" name="TextBox 6"/>
              <p:cNvSpPr txBox="1"/>
              <p:nvPr/>
            </p:nvSpPr>
            <p:spPr>
              <a:xfrm>
                <a:off x="3953132" y="2310565"/>
                <a:ext cx="1751489" cy="307777"/>
              </a:xfrm>
              <a:prstGeom prst="rect">
                <a:avLst/>
              </a:prstGeom>
              <a:noFill/>
            </p:spPr>
            <p:txBody>
              <a:bodyPr wrap="none" rtlCol="0">
                <a:spAutoFit/>
              </a:bodyPr>
              <a:lstStyle/>
              <a:p>
                <a:r>
                  <a:rPr lang="en-US" sz="1400" dirty="0" smtClean="0"/>
                  <a:t>Reference Genome</a:t>
                </a:r>
              </a:p>
            </p:txBody>
          </p:sp>
        </p:grpSp>
        <p:pic>
          <p:nvPicPr>
            <p:cNvPr id="11" name="Picture 10"/>
            <p:cNvPicPr>
              <a:picLocks noChangeAspect="1"/>
            </p:cNvPicPr>
            <p:nvPr/>
          </p:nvPicPr>
          <p:blipFill>
            <a:blip r:embed="rId5"/>
            <a:stretch>
              <a:fillRect/>
            </a:stretch>
          </p:blipFill>
          <p:spPr>
            <a:xfrm>
              <a:off x="3111421" y="3749468"/>
              <a:ext cx="203200" cy="812800"/>
            </a:xfrm>
            <a:prstGeom prst="rect">
              <a:avLst/>
            </a:prstGeom>
          </p:spPr>
        </p:pic>
      </p:grpSp>
      <p:grpSp>
        <p:nvGrpSpPr>
          <p:cNvPr id="17" name="Group 16"/>
          <p:cNvGrpSpPr/>
          <p:nvPr/>
        </p:nvGrpSpPr>
        <p:grpSpPr>
          <a:xfrm>
            <a:off x="2314280" y="3812876"/>
            <a:ext cx="3858256" cy="1422400"/>
            <a:chOff x="2314280" y="3812876"/>
            <a:chExt cx="3858256" cy="1422400"/>
          </a:xfrm>
        </p:grpSpPr>
        <p:pic>
          <p:nvPicPr>
            <p:cNvPr id="12" name="Picture 11"/>
            <p:cNvPicPr>
              <a:picLocks noChangeAspect="1"/>
            </p:cNvPicPr>
            <p:nvPr/>
          </p:nvPicPr>
          <p:blipFill>
            <a:blip r:embed="rId6"/>
            <a:stretch>
              <a:fillRect/>
            </a:stretch>
          </p:blipFill>
          <p:spPr>
            <a:xfrm>
              <a:off x="3581736" y="3812876"/>
              <a:ext cx="2590800" cy="1422400"/>
            </a:xfrm>
            <a:prstGeom prst="rect">
              <a:avLst/>
            </a:prstGeom>
          </p:spPr>
        </p:pic>
        <p:pic>
          <p:nvPicPr>
            <p:cNvPr id="13" name="Picture 12"/>
            <p:cNvPicPr>
              <a:picLocks noChangeAspect="1"/>
            </p:cNvPicPr>
            <p:nvPr/>
          </p:nvPicPr>
          <p:blipFill>
            <a:blip r:embed="rId7"/>
            <a:stretch>
              <a:fillRect/>
            </a:stretch>
          </p:blipFill>
          <p:spPr>
            <a:xfrm>
              <a:off x="2314280" y="4562268"/>
              <a:ext cx="1231900" cy="304800"/>
            </a:xfrm>
            <a:prstGeom prst="rect">
              <a:avLst/>
            </a:prstGeom>
          </p:spPr>
        </p:pic>
      </p:gr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CRAM</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BAM files are too large</a:t>
            </a:r>
          </a:p>
          <a:p>
            <a:pPr lvl="1"/>
            <a:r>
              <a:rPr lang="en-US" dirty="0" smtClean="0"/>
              <a:t>~1.5-2 </a:t>
            </a:r>
            <a:r>
              <a:rPr lang="en-US" dirty="0" smtClean="0"/>
              <a:t>bytes per </a:t>
            </a:r>
            <a:r>
              <a:rPr lang="en-US" dirty="0" smtClean="0"/>
              <a:t>base </a:t>
            </a:r>
            <a:r>
              <a:rPr lang="en-US" dirty="0" smtClean="0"/>
              <a:t>pair (12-16 bits/</a:t>
            </a:r>
            <a:r>
              <a:rPr lang="en-US" dirty="0" err="1" smtClean="0"/>
              <a:t>bp</a:t>
            </a:r>
            <a:r>
              <a:rPr lang="en-US" smtClean="0"/>
              <a:t>)</a:t>
            </a:r>
            <a:endParaRPr lang="en-US" dirty="0" smtClean="0"/>
          </a:p>
          <a:p>
            <a:endParaRPr lang="en-US" dirty="0" smtClean="0"/>
          </a:p>
          <a:p>
            <a:r>
              <a:rPr lang="en-US" dirty="0" smtClean="0"/>
              <a:t>Increases in disk capacity are being far outstripped by sequencing technologies</a:t>
            </a:r>
          </a:p>
          <a:p>
            <a:endParaRPr lang="en-US" dirty="0" smtClean="0"/>
          </a:p>
          <a:p>
            <a:r>
              <a:rPr lang="en-US" dirty="0" smtClean="0"/>
              <a:t>BAM stored all of the data</a:t>
            </a:r>
          </a:p>
          <a:p>
            <a:pPr lvl="1"/>
            <a:r>
              <a:rPr lang="en-US" dirty="0" smtClean="0"/>
              <a:t>every read base</a:t>
            </a:r>
          </a:p>
          <a:p>
            <a:pPr lvl="1"/>
            <a:r>
              <a:rPr lang="en-US" dirty="0" smtClean="0"/>
              <a:t>every base quality</a:t>
            </a:r>
          </a:p>
          <a:p>
            <a:pPr lvl="1"/>
            <a:r>
              <a:rPr lang="en-US" dirty="0" smtClean="0"/>
              <a:t>using conventional compression techniques</a:t>
            </a:r>
          </a:p>
          <a:p>
            <a:endParaRPr lang="en-US" dirty="0" smtClean="0"/>
          </a:p>
          <a:p>
            <a:r>
              <a:rPr lang="en-US" dirty="0" smtClean="0"/>
              <a:t>CRAM: Two important concepts</a:t>
            </a:r>
          </a:p>
          <a:p>
            <a:pPr lvl="1"/>
            <a:r>
              <a:rPr lang="en-US" dirty="0" smtClean="0"/>
              <a:t>Reference based compression</a:t>
            </a:r>
          </a:p>
          <a:p>
            <a:pPr lvl="1"/>
            <a:r>
              <a:rPr lang="en-US" dirty="0" smtClean="0"/>
              <a:t>Controlled loss of quality information</a:t>
            </a:r>
          </a:p>
          <a:p>
            <a:pPr lvl="1"/>
            <a:endParaRPr lang="en-US" dirty="0" smtClean="0"/>
          </a:p>
          <a:p>
            <a:r>
              <a:rPr lang="en-US" dirty="0" smtClean="0"/>
              <a:t>Widely seen as the sequencing format of the future</a:t>
            </a:r>
          </a:p>
        </p:txBody>
      </p:sp>
    </p:spTree>
    <p:extLst>
      <p:ext uri="{BB962C8B-B14F-4D97-AF65-F5344CB8AC3E}">
        <p14:creationId xmlns:p14="http://schemas.microsoft.com/office/powerpoint/2010/main" val="336156909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Based Compression</a:t>
            </a:r>
            <a:endParaRPr lang="en-US" dirty="0"/>
          </a:p>
        </p:txBody>
      </p:sp>
      <p:pic>
        <p:nvPicPr>
          <p:cNvPr id="4" name="Picture 3"/>
          <p:cNvPicPr>
            <a:picLocks noChangeAspect="1"/>
          </p:cNvPicPr>
          <p:nvPr/>
        </p:nvPicPr>
        <p:blipFill>
          <a:blip r:embed="rId3"/>
          <a:stretch>
            <a:fillRect/>
          </a:stretch>
        </p:blipFill>
        <p:spPr>
          <a:xfrm>
            <a:off x="2736850" y="978643"/>
            <a:ext cx="3380798" cy="5147235"/>
          </a:xfrm>
          <a:prstGeom prst="rect">
            <a:avLst/>
          </a:prstGeom>
        </p:spPr>
      </p:pic>
      <p:sp>
        <p:nvSpPr>
          <p:cNvPr id="5" name="TextBox 4"/>
          <p:cNvSpPr txBox="1"/>
          <p:nvPr/>
        </p:nvSpPr>
        <p:spPr>
          <a:xfrm>
            <a:off x="6439647" y="5946588"/>
            <a:ext cx="2027735" cy="276999"/>
          </a:xfrm>
          <a:prstGeom prst="rect">
            <a:avLst/>
          </a:prstGeom>
          <a:noFill/>
        </p:spPr>
        <p:txBody>
          <a:bodyPr wrap="none" rtlCol="0">
            <a:spAutoFit/>
          </a:bodyPr>
          <a:lstStyle/>
          <a:p>
            <a:r>
              <a:rPr lang="en-US" sz="1200" dirty="0" smtClean="0"/>
              <a:t>Fritz et al. (2012) </a:t>
            </a:r>
            <a:r>
              <a:rPr lang="en-US" sz="1200" i="1" dirty="0" smtClean="0"/>
              <a:t>Gen Res</a:t>
            </a:r>
            <a:endParaRPr lang="en-US" sz="1200" i="1" dirty="0"/>
          </a:p>
        </p:txBody>
      </p:sp>
    </p:spTree>
    <p:extLst>
      <p:ext uri="{BB962C8B-B14F-4D97-AF65-F5344CB8AC3E}">
        <p14:creationId xmlns:p14="http://schemas.microsoft.com/office/powerpoint/2010/main" val="153258320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p:cNvSpPr/>
          <p:nvPr/>
        </p:nvSpPr>
        <p:spPr bwMode="auto">
          <a:xfrm>
            <a:off x="575048" y="4581128"/>
            <a:ext cx="7920880" cy="792088"/>
          </a:xfrm>
          <a:prstGeom prst="rect">
            <a:avLst/>
          </a:prstGeom>
          <a:solidFill>
            <a:schemeClr val="bg1"/>
          </a:solidFill>
          <a:ln w="9525" cap="flat" cmpd="sng" algn="ctr">
            <a:solidFill>
              <a:schemeClr val="bg1"/>
            </a:solid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2400" b="0" i="0" u="none" strike="noStrike" cap="none" normalizeH="0" baseline="0" smtClean="0">
              <a:ln>
                <a:noFill/>
              </a:ln>
              <a:solidFill>
                <a:schemeClr val="bg1"/>
              </a:solidFill>
              <a:effectLst/>
              <a:latin typeface="Arial" charset="0"/>
              <a:cs typeface="DejaVu Sans" charset="0"/>
            </a:endParaRPr>
          </a:p>
        </p:txBody>
      </p:sp>
      <p:sp>
        <p:nvSpPr>
          <p:cNvPr id="2" name="Title 1"/>
          <p:cNvSpPr>
            <a:spLocks noGrp="1"/>
          </p:cNvSpPr>
          <p:nvPr>
            <p:ph type="title"/>
          </p:nvPr>
        </p:nvSpPr>
        <p:spPr>
          <a:xfrm>
            <a:off x="179512" y="-27384"/>
            <a:ext cx="8151813" cy="548680"/>
          </a:xfrm>
        </p:spPr>
        <p:txBody>
          <a:bodyPr/>
          <a:lstStyle/>
          <a:p>
            <a:r>
              <a:rPr lang="en-US" sz="2400" dirty="0" smtClean="0"/>
              <a:t>CRAM: </a:t>
            </a:r>
            <a:r>
              <a:rPr lang="en-US" sz="2400" dirty="0"/>
              <a:t>R</a:t>
            </a:r>
            <a:r>
              <a:rPr lang="en-US" sz="2400" dirty="0" smtClean="0"/>
              <a:t>eference-based sequence data compression</a:t>
            </a:r>
            <a:endParaRPr lang="en-US" sz="2400" dirty="0"/>
          </a:p>
        </p:txBody>
      </p:sp>
      <p:sp>
        <p:nvSpPr>
          <p:cNvPr id="6" name="Footer Placeholder 3"/>
          <p:cNvSpPr txBox="1">
            <a:spLocks noGrp="1"/>
          </p:cNvSpPr>
          <p:nvPr/>
        </p:nvSpPr>
        <p:spPr bwMode="auto">
          <a:xfrm>
            <a:off x="2209800" y="6375400"/>
            <a:ext cx="2894013" cy="227013"/>
          </a:xfrm>
          <a:prstGeom prst="rect">
            <a:avLst/>
          </a:prstGeom>
          <a:noFill/>
          <a:ln>
            <a:round/>
            <a:headEnd/>
            <a:tailEnd/>
          </a:ln>
        </p:spPr>
        <p:txBody>
          <a:bodyPr lIns="0" tIns="0" rIns="0" bIns="0"/>
          <a:lstStyle/>
          <a:p>
            <a:pPr eaLnBrk="0" hangingPunct="0">
              <a:lnSpc>
                <a:spcPct val="93000"/>
              </a:lnSpc>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de-DE" sz="900">
                <a:solidFill>
                  <a:srgbClr val="FFFFFF"/>
                </a:solidFill>
                <a:ea typeface="+mn-ea"/>
                <a:cs typeface="+mn-cs"/>
              </a:rPr>
              <a:t>European Nucleotide Archive</a:t>
            </a:r>
          </a:p>
        </p:txBody>
      </p:sp>
      <p:sp>
        <p:nvSpPr>
          <p:cNvPr id="7" name="Date Placeholder 4"/>
          <p:cNvSpPr txBox="1">
            <a:spLocks noGrp="1"/>
          </p:cNvSpPr>
          <p:nvPr/>
        </p:nvSpPr>
        <p:spPr bwMode="auto">
          <a:xfrm>
            <a:off x="533400" y="6375400"/>
            <a:ext cx="1674813" cy="227013"/>
          </a:xfrm>
          <a:prstGeom prst="rect">
            <a:avLst/>
          </a:prstGeom>
          <a:noFill/>
          <a:ln>
            <a:round/>
            <a:headEnd/>
            <a:tailEnd/>
          </a:ln>
        </p:spPr>
        <p:txBody>
          <a:bodyPr lIns="0" tIns="0" rIns="0" bIns="0"/>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cs typeface="DejaVu Sans"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9pPr>
          </a:lstStyle>
          <a:p>
            <a:pPr>
              <a:lnSpc>
                <a:spcPct val="93000"/>
              </a:lnSpc>
              <a:buClr>
                <a:srgbClr val="000000"/>
              </a:buClr>
              <a:buSzPct val="100000"/>
              <a:buFont typeface="Times New Roman" charset="0"/>
              <a:buNone/>
            </a:pPr>
            <a:fld id="{CCC430CF-DF20-4846-B168-C6C93EB91CBA}" type="datetime1">
              <a:rPr lang="de-DE" sz="900">
                <a:solidFill>
                  <a:srgbClr val="FFFFFF"/>
                </a:solidFill>
              </a:rPr>
              <a:pPr>
                <a:lnSpc>
                  <a:spcPct val="93000"/>
                </a:lnSpc>
                <a:buClr>
                  <a:srgbClr val="000000"/>
                </a:buClr>
                <a:buSzPct val="100000"/>
                <a:buFont typeface="Times New Roman" charset="0"/>
                <a:buNone/>
              </a:pPr>
              <a:t>15/10/2013</a:t>
            </a:fld>
            <a:endParaRPr lang="de-DE" sz="900">
              <a:solidFill>
                <a:srgbClr val="FFFFFF"/>
              </a:solidFill>
            </a:endParaRPr>
          </a:p>
        </p:txBody>
      </p:sp>
      <p:sp>
        <p:nvSpPr>
          <p:cNvPr id="8" name="Slide Number Placeholder 5"/>
          <p:cNvSpPr txBox="1">
            <a:spLocks noGrp="1"/>
          </p:cNvSpPr>
          <p:nvPr/>
        </p:nvSpPr>
        <p:spPr bwMode="auto">
          <a:xfrm>
            <a:off x="152400" y="6375400"/>
            <a:ext cx="303213" cy="227013"/>
          </a:xfrm>
          <a:prstGeom prst="rect">
            <a:avLst/>
          </a:prstGeom>
          <a:noFill/>
          <a:ln>
            <a:round/>
            <a:headEnd/>
            <a:tailEnd/>
          </a:ln>
        </p:spPr>
        <p:txBody>
          <a:bodyPr lIns="0" tIns="0" rIns="0" bIns="0"/>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cs typeface="DejaVu Sans"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9pPr>
          </a:lstStyle>
          <a:p>
            <a:pPr>
              <a:lnSpc>
                <a:spcPct val="93000"/>
              </a:lnSpc>
              <a:buClr>
                <a:srgbClr val="000000"/>
              </a:buClr>
              <a:buSzPct val="100000"/>
              <a:buFont typeface="Times New Roman" charset="0"/>
              <a:buNone/>
            </a:pPr>
            <a:fld id="{14104BCC-1F7C-BC41-9104-02DBAEF9AC98}" type="slidenum">
              <a:rPr lang="de-DE" sz="900">
                <a:solidFill>
                  <a:srgbClr val="FFFFFF"/>
                </a:solidFill>
              </a:rPr>
              <a:pPr>
                <a:lnSpc>
                  <a:spcPct val="93000"/>
                </a:lnSpc>
                <a:buClr>
                  <a:srgbClr val="000000"/>
                </a:buClr>
                <a:buSzPct val="100000"/>
                <a:buFont typeface="Times New Roman" charset="0"/>
                <a:buNone/>
              </a:pPr>
              <a:t>52</a:t>
            </a:fld>
            <a:endParaRPr lang="de-DE" sz="900">
              <a:solidFill>
                <a:srgbClr val="FFFFFF"/>
              </a:solidFill>
            </a:endParaRPr>
          </a:p>
        </p:txBody>
      </p:sp>
      <p:graphicFrame>
        <p:nvGraphicFramePr>
          <p:cNvPr id="23" name="Chart 22"/>
          <p:cNvGraphicFramePr>
            <a:graphicFrameLocks/>
          </p:cNvGraphicFramePr>
          <p:nvPr>
            <p:extLst>
              <p:ext uri="{D42A27DB-BD31-4B8C-83A1-F6EECF244321}">
                <p14:modId xmlns:p14="http://schemas.microsoft.com/office/powerpoint/2010/main" val="4026353386"/>
              </p:ext>
            </p:extLst>
          </p:nvPr>
        </p:nvGraphicFramePr>
        <p:xfrm>
          <a:off x="760412" y="2417988"/>
          <a:ext cx="8420100" cy="711200"/>
        </p:xfrm>
        <a:graphic>
          <a:graphicData uri="http://schemas.openxmlformats.org/drawingml/2006/chart">
            <c:chart xmlns:c="http://schemas.openxmlformats.org/drawingml/2006/chart" xmlns:r="http://schemas.openxmlformats.org/officeDocument/2006/relationships" r:id="rId2"/>
          </a:graphicData>
        </a:graphic>
      </p:graphicFrame>
      <p:sp>
        <p:nvSpPr>
          <p:cNvPr id="56" name="TextBox 55"/>
          <p:cNvSpPr txBox="1"/>
          <p:nvPr/>
        </p:nvSpPr>
        <p:spPr>
          <a:xfrm>
            <a:off x="4716016" y="2923785"/>
            <a:ext cx="764903" cy="261610"/>
          </a:xfrm>
          <a:prstGeom prst="rect">
            <a:avLst/>
          </a:prstGeom>
          <a:noFill/>
        </p:spPr>
        <p:txBody>
          <a:bodyPr wrap="none" rtlCol="0">
            <a:spAutoFit/>
          </a:bodyPr>
          <a:lstStyle/>
          <a:p>
            <a:r>
              <a:rPr lang="en-US" sz="1100" dirty="0" smtClean="0">
                <a:solidFill>
                  <a:srgbClr val="000000"/>
                </a:solidFill>
              </a:rPr>
              <a:t>Bits/base</a:t>
            </a:r>
            <a:endParaRPr lang="en-US" sz="1100" dirty="0">
              <a:solidFill>
                <a:srgbClr val="000000"/>
              </a:solidFill>
            </a:endParaRPr>
          </a:p>
        </p:txBody>
      </p:sp>
      <p:sp>
        <p:nvSpPr>
          <p:cNvPr id="19" name="Content Placeholder 2"/>
          <p:cNvSpPr>
            <a:spLocks noGrp="1"/>
          </p:cNvSpPr>
          <p:nvPr>
            <p:ph idx="1"/>
          </p:nvPr>
        </p:nvSpPr>
        <p:spPr>
          <a:xfrm>
            <a:off x="251520" y="4653136"/>
            <a:ext cx="9505056" cy="792088"/>
          </a:xfrm>
        </p:spPr>
        <p:txBody>
          <a:bodyPr numCol="2"/>
          <a:lstStyle/>
          <a:p>
            <a:pPr lvl="1">
              <a:buClr>
                <a:srgbClr val="72AD46"/>
              </a:buClr>
              <a:buFont typeface="Arial"/>
              <a:buChar char="•"/>
              <a:defRPr/>
            </a:pPr>
            <a:r>
              <a:rPr lang="en-US" sz="1200" dirty="0" smtClean="0"/>
              <a:t>CRAM v0.9 released 03.08.12:</a:t>
            </a:r>
          </a:p>
          <a:p>
            <a:pPr lvl="1">
              <a:buClr>
                <a:srgbClr val="72AD46"/>
              </a:buClr>
              <a:buFont typeface="Arial"/>
              <a:buChar char="•"/>
              <a:defRPr/>
            </a:pPr>
            <a:r>
              <a:rPr lang="en-US" sz="1200" dirty="0" smtClean="0"/>
              <a:t>Pairing information preservation regardless of distance</a:t>
            </a:r>
          </a:p>
          <a:p>
            <a:pPr lvl="1">
              <a:buClr>
                <a:srgbClr val="72AD46"/>
              </a:buClr>
              <a:buFont typeface="Arial"/>
              <a:buChar char="•"/>
              <a:defRPr/>
            </a:pPr>
            <a:r>
              <a:rPr lang="en-US" sz="1200" dirty="0" smtClean="0"/>
              <a:t>Revised and improved lossless mode</a:t>
            </a:r>
          </a:p>
          <a:p>
            <a:pPr lvl="1">
              <a:buClr>
                <a:srgbClr val="72AD46"/>
              </a:buClr>
              <a:buFont typeface="Arial"/>
              <a:buChar char="•"/>
              <a:defRPr/>
            </a:pPr>
            <a:r>
              <a:rPr lang="en-US" sz="1200" dirty="0" smtClean="0"/>
              <a:t>Option to preserve all unmapped reads</a:t>
            </a:r>
          </a:p>
          <a:p>
            <a:pPr lvl="1">
              <a:buClr>
                <a:srgbClr val="72AD46"/>
              </a:buClr>
              <a:buFont typeface="Arial"/>
              <a:buChar char="•"/>
              <a:defRPr/>
            </a:pPr>
            <a:r>
              <a:rPr lang="en-US" sz="1200" dirty="0" smtClean="0"/>
              <a:t>Performance and bug fixes</a:t>
            </a:r>
          </a:p>
          <a:p>
            <a:pPr lvl="1">
              <a:buClr>
                <a:srgbClr val="72AD46"/>
              </a:buClr>
              <a:buFont typeface="Arial"/>
              <a:buChar char="•"/>
              <a:defRPr/>
            </a:pPr>
            <a:r>
              <a:rPr lang="en-US" sz="1200" dirty="0" smtClean="0"/>
              <a:t>Arbitrary tags</a:t>
            </a:r>
          </a:p>
        </p:txBody>
      </p:sp>
      <p:grpSp>
        <p:nvGrpSpPr>
          <p:cNvPr id="3" name="Group 74"/>
          <p:cNvGrpSpPr/>
          <p:nvPr/>
        </p:nvGrpSpPr>
        <p:grpSpPr>
          <a:xfrm>
            <a:off x="107504" y="548680"/>
            <a:ext cx="8645796" cy="1943057"/>
            <a:chOff x="107504" y="548680"/>
            <a:chExt cx="8645796" cy="1943057"/>
          </a:xfrm>
        </p:grpSpPr>
        <p:grpSp>
          <p:nvGrpSpPr>
            <p:cNvPr id="4" name="Group 4"/>
            <p:cNvGrpSpPr/>
            <p:nvPr/>
          </p:nvGrpSpPr>
          <p:grpSpPr>
            <a:xfrm>
              <a:off x="2991222" y="548680"/>
              <a:ext cx="1729630" cy="430889"/>
              <a:chOff x="-759654" y="764703"/>
              <a:chExt cx="2593726" cy="430889"/>
            </a:xfrm>
          </p:grpSpPr>
          <p:sp>
            <p:nvSpPr>
              <p:cNvPr id="35" name="TextBox 34"/>
              <p:cNvSpPr txBox="1"/>
              <p:nvPr/>
            </p:nvSpPr>
            <p:spPr>
              <a:xfrm>
                <a:off x="-759654" y="764703"/>
                <a:ext cx="2593726" cy="276999"/>
              </a:xfrm>
              <a:prstGeom prst="rect">
                <a:avLst/>
              </a:prstGeom>
              <a:noFill/>
            </p:spPr>
            <p:txBody>
              <a:bodyPr wrap="square" rtlCol="0">
                <a:spAutoFit/>
              </a:bodyPr>
              <a:lstStyle/>
              <a:p>
                <a:r>
                  <a:rPr lang="en-US" sz="1200" dirty="0" smtClean="0">
                    <a:solidFill>
                      <a:schemeClr val="bg1">
                        <a:lumMod val="65000"/>
                      </a:schemeClr>
                    </a:solidFill>
                    <a:latin typeface="Courier"/>
                  </a:rPr>
                  <a:t>TGAGCTCTAAGTACC</a:t>
                </a:r>
                <a:endParaRPr lang="en-US" sz="1200" dirty="0">
                  <a:solidFill>
                    <a:schemeClr val="bg1">
                      <a:lumMod val="65000"/>
                    </a:schemeClr>
                  </a:solidFill>
                  <a:latin typeface="Courier"/>
                </a:endParaRPr>
              </a:p>
            </p:txBody>
          </p:sp>
          <p:sp>
            <p:nvSpPr>
              <p:cNvPr id="36" name="TextBox 35"/>
              <p:cNvSpPr txBox="1"/>
              <p:nvPr/>
            </p:nvSpPr>
            <p:spPr>
              <a:xfrm>
                <a:off x="-756592" y="918593"/>
                <a:ext cx="2589225" cy="276999"/>
              </a:xfrm>
              <a:prstGeom prst="rect">
                <a:avLst/>
              </a:prstGeom>
              <a:noFill/>
            </p:spPr>
            <p:txBody>
              <a:bodyPr wrap="square" rtlCol="0">
                <a:spAutoFit/>
              </a:bodyPr>
              <a:lstStyle/>
              <a:p>
                <a:r>
                  <a:rPr lang="en-US" sz="1200" dirty="0" smtClean="0">
                    <a:solidFill>
                      <a:srgbClr val="000000"/>
                    </a:solidFill>
                    <a:latin typeface="Courier"/>
                  </a:rPr>
                  <a:t>329183050298757</a:t>
                </a:r>
                <a:endParaRPr lang="en-US" sz="1200" dirty="0">
                  <a:solidFill>
                    <a:srgbClr val="000000"/>
                  </a:solidFill>
                  <a:latin typeface="Courier"/>
                </a:endParaRPr>
              </a:p>
            </p:txBody>
          </p:sp>
        </p:grpSp>
        <p:grpSp>
          <p:nvGrpSpPr>
            <p:cNvPr id="5" name="Group 8"/>
            <p:cNvGrpSpPr/>
            <p:nvPr/>
          </p:nvGrpSpPr>
          <p:grpSpPr>
            <a:xfrm>
              <a:off x="6987158" y="1411617"/>
              <a:ext cx="1766142" cy="397201"/>
              <a:chOff x="5650682" y="68438"/>
              <a:chExt cx="2593726" cy="397201"/>
            </a:xfrm>
          </p:grpSpPr>
          <p:sp>
            <p:nvSpPr>
              <p:cNvPr id="38" name="TextBox 37"/>
              <p:cNvSpPr txBox="1"/>
              <p:nvPr/>
            </p:nvSpPr>
            <p:spPr>
              <a:xfrm>
                <a:off x="5652120" y="188640"/>
                <a:ext cx="2520280" cy="276999"/>
              </a:xfrm>
              <a:prstGeom prst="rect">
                <a:avLst/>
              </a:prstGeom>
              <a:noFill/>
            </p:spPr>
            <p:txBody>
              <a:bodyPr wrap="square" rtlCol="0">
                <a:spAutoFit/>
              </a:bodyPr>
              <a:lstStyle/>
              <a:p>
                <a:r>
                  <a:rPr lang="en-US" sz="1200" dirty="0">
                    <a:solidFill>
                      <a:srgbClr val="000000"/>
                    </a:solidFill>
                    <a:latin typeface="Courier"/>
                  </a:rPr>
                  <a:t>-</a:t>
                </a:r>
                <a:r>
                  <a:rPr lang="en-US" sz="1200" dirty="0" smtClean="0">
                    <a:solidFill>
                      <a:srgbClr val="000000"/>
                    </a:solidFill>
                    <a:latin typeface="Courier"/>
                  </a:rPr>
                  <a:t>2---30---9---7</a:t>
                </a:r>
                <a:endParaRPr lang="en-US" sz="1200" dirty="0">
                  <a:solidFill>
                    <a:srgbClr val="000000"/>
                  </a:solidFill>
                  <a:latin typeface="Courier"/>
                </a:endParaRPr>
              </a:p>
            </p:txBody>
          </p:sp>
          <p:sp>
            <p:nvSpPr>
              <p:cNvPr id="60" name="TextBox 59"/>
              <p:cNvSpPr txBox="1"/>
              <p:nvPr/>
            </p:nvSpPr>
            <p:spPr>
              <a:xfrm>
                <a:off x="5650682" y="68438"/>
                <a:ext cx="2593726" cy="276999"/>
              </a:xfrm>
              <a:prstGeom prst="rect">
                <a:avLst/>
              </a:prstGeom>
              <a:noFill/>
            </p:spPr>
            <p:txBody>
              <a:bodyPr wrap="square" rtlCol="0">
                <a:spAutoFit/>
              </a:bodyPr>
              <a:lstStyle/>
              <a:p>
                <a:r>
                  <a:rPr lang="en-US" sz="1200" dirty="0" smtClean="0">
                    <a:solidFill>
                      <a:schemeClr val="bg1">
                        <a:lumMod val="65000"/>
                      </a:schemeClr>
                    </a:solidFill>
                    <a:latin typeface="Courier"/>
                  </a:rPr>
                  <a:t>TGAGCTCTAAGTACC</a:t>
                </a:r>
                <a:endParaRPr lang="en-US" sz="1200" dirty="0">
                  <a:solidFill>
                    <a:schemeClr val="bg1">
                      <a:lumMod val="65000"/>
                    </a:schemeClr>
                  </a:solidFill>
                  <a:latin typeface="Courier"/>
                </a:endParaRPr>
              </a:p>
            </p:txBody>
          </p:sp>
        </p:grpSp>
        <p:grpSp>
          <p:nvGrpSpPr>
            <p:cNvPr id="9" name="Group 10"/>
            <p:cNvGrpSpPr/>
            <p:nvPr/>
          </p:nvGrpSpPr>
          <p:grpSpPr>
            <a:xfrm>
              <a:off x="5080892" y="1411803"/>
              <a:ext cx="1800200" cy="408048"/>
              <a:chOff x="746766" y="60686"/>
              <a:chExt cx="2593726" cy="408048"/>
            </a:xfrm>
          </p:grpSpPr>
          <p:sp>
            <p:nvSpPr>
              <p:cNvPr id="37" name="TextBox 36"/>
              <p:cNvSpPr txBox="1"/>
              <p:nvPr/>
            </p:nvSpPr>
            <p:spPr>
              <a:xfrm>
                <a:off x="755576" y="191735"/>
                <a:ext cx="2520280" cy="276999"/>
              </a:xfrm>
              <a:prstGeom prst="rect">
                <a:avLst/>
              </a:prstGeom>
              <a:noFill/>
            </p:spPr>
            <p:txBody>
              <a:bodyPr wrap="square" rtlCol="0">
                <a:spAutoFit/>
              </a:bodyPr>
              <a:lstStyle/>
              <a:p>
                <a:r>
                  <a:rPr lang="en-US" sz="1200" dirty="0" smtClean="0">
                    <a:solidFill>
                      <a:srgbClr val="000000"/>
                    </a:solidFill>
                    <a:latin typeface="Courier"/>
                  </a:rPr>
                  <a:t>002020010022212</a:t>
                </a:r>
                <a:endParaRPr lang="en-US" sz="1200" dirty="0">
                  <a:solidFill>
                    <a:srgbClr val="000000"/>
                  </a:solidFill>
                  <a:latin typeface="Courier"/>
                </a:endParaRPr>
              </a:p>
            </p:txBody>
          </p:sp>
          <p:sp>
            <p:nvSpPr>
              <p:cNvPr id="61" name="TextBox 60"/>
              <p:cNvSpPr txBox="1"/>
              <p:nvPr/>
            </p:nvSpPr>
            <p:spPr>
              <a:xfrm>
                <a:off x="746766" y="60686"/>
                <a:ext cx="2593726" cy="276999"/>
              </a:xfrm>
              <a:prstGeom prst="rect">
                <a:avLst/>
              </a:prstGeom>
              <a:noFill/>
            </p:spPr>
            <p:txBody>
              <a:bodyPr wrap="square" rtlCol="0">
                <a:spAutoFit/>
              </a:bodyPr>
              <a:lstStyle/>
              <a:p>
                <a:r>
                  <a:rPr lang="en-US" sz="1200" dirty="0" smtClean="0">
                    <a:solidFill>
                      <a:schemeClr val="bg1">
                        <a:lumMod val="65000"/>
                      </a:schemeClr>
                    </a:solidFill>
                    <a:latin typeface="Courier"/>
                  </a:rPr>
                  <a:t>TGAGCTCTAAGTACC</a:t>
                </a:r>
                <a:endParaRPr lang="en-US" sz="1200" dirty="0">
                  <a:solidFill>
                    <a:schemeClr val="bg1">
                      <a:lumMod val="65000"/>
                    </a:schemeClr>
                  </a:solidFill>
                  <a:latin typeface="Courier"/>
                </a:endParaRPr>
              </a:p>
            </p:txBody>
          </p:sp>
        </p:grpSp>
        <p:sp>
          <p:nvSpPr>
            <p:cNvPr id="24" name="Rectangle 23"/>
            <p:cNvSpPr/>
            <p:nvPr/>
          </p:nvSpPr>
          <p:spPr bwMode="auto">
            <a:xfrm>
              <a:off x="2200572" y="1915673"/>
              <a:ext cx="1224136" cy="576064"/>
            </a:xfrm>
            <a:prstGeom prst="rect">
              <a:avLst/>
            </a:prstGeom>
            <a:solidFill>
              <a:srgbClr val="FF6600"/>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400" dirty="0" smtClean="0"/>
                <a:t>Do nothing</a:t>
              </a:r>
              <a:endParaRPr kumimoji="0" lang="en-US" sz="1400" b="0" i="0" u="none" strike="noStrike" cap="none" normalizeH="0" baseline="0" dirty="0" smtClean="0">
                <a:ln>
                  <a:noFill/>
                </a:ln>
                <a:solidFill>
                  <a:schemeClr val="bg1"/>
                </a:solidFill>
                <a:effectLst/>
              </a:endParaRPr>
            </a:p>
          </p:txBody>
        </p:sp>
        <p:sp>
          <p:nvSpPr>
            <p:cNvPr id="54" name="Rectangle 53"/>
            <p:cNvSpPr/>
            <p:nvPr/>
          </p:nvSpPr>
          <p:spPr bwMode="auto">
            <a:xfrm>
              <a:off x="4072780" y="1915673"/>
              <a:ext cx="1080120" cy="576064"/>
            </a:xfrm>
            <a:prstGeom prst="rect">
              <a:avLst/>
            </a:prstGeom>
            <a:solidFill>
              <a:srgbClr val="FFFF00"/>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400" dirty="0" smtClean="0"/>
                <a:t>Lossless</a:t>
              </a:r>
              <a:endParaRPr kumimoji="0" lang="en-US" sz="1400" b="0" i="0" u="none" strike="noStrike" cap="none" normalizeH="0" baseline="0" dirty="0" smtClean="0">
                <a:ln>
                  <a:noFill/>
                </a:ln>
                <a:solidFill>
                  <a:schemeClr val="bg1"/>
                </a:solidFill>
                <a:effectLst/>
              </a:endParaRPr>
            </a:p>
          </p:txBody>
        </p:sp>
        <p:sp>
          <p:nvSpPr>
            <p:cNvPr id="55" name="Rectangle 54"/>
            <p:cNvSpPr/>
            <p:nvPr/>
          </p:nvSpPr>
          <p:spPr bwMode="auto">
            <a:xfrm>
              <a:off x="5440932" y="2203705"/>
              <a:ext cx="3024336" cy="288032"/>
            </a:xfrm>
            <a:prstGeom prst="rect">
              <a:avLst/>
            </a:prstGeom>
            <a:solidFill>
              <a:srgbClr val="CCFFCC"/>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400" dirty="0" smtClean="0"/>
                <a:t>Quality lossy</a:t>
              </a:r>
              <a:endParaRPr kumimoji="0" lang="en-US" sz="1400" b="0" i="0" u="none" strike="noStrike" cap="none" normalizeH="0" baseline="0" dirty="0" smtClean="0">
                <a:ln>
                  <a:noFill/>
                </a:ln>
                <a:solidFill>
                  <a:schemeClr val="bg1"/>
                </a:solidFill>
                <a:effectLst/>
              </a:endParaRPr>
            </a:p>
          </p:txBody>
        </p:sp>
        <p:sp>
          <p:nvSpPr>
            <p:cNvPr id="62" name="Rectangle 61"/>
            <p:cNvSpPr/>
            <p:nvPr/>
          </p:nvSpPr>
          <p:spPr bwMode="auto">
            <a:xfrm>
              <a:off x="5440932" y="1915673"/>
              <a:ext cx="864096" cy="288032"/>
            </a:xfrm>
            <a:prstGeom prst="rect">
              <a:avLst/>
            </a:prstGeom>
            <a:solidFill>
              <a:srgbClr val="3366FF"/>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100" dirty="0" smtClean="0"/>
                <a:t>Horizontal</a:t>
              </a:r>
              <a:endParaRPr kumimoji="0" lang="en-US" sz="1100" b="0" i="0" u="none" strike="noStrike" cap="none" normalizeH="0" baseline="0" dirty="0" smtClean="0">
                <a:ln>
                  <a:noFill/>
                </a:ln>
                <a:solidFill>
                  <a:schemeClr val="bg1"/>
                </a:solidFill>
                <a:effectLst/>
              </a:endParaRPr>
            </a:p>
          </p:txBody>
        </p:sp>
        <p:sp>
          <p:nvSpPr>
            <p:cNvPr id="63" name="Rectangle 62"/>
            <p:cNvSpPr/>
            <p:nvPr/>
          </p:nvSpPr>
          <p:spPr bwMode="auto">
            <a:xfrm>
              <a:off x="6305028" y="1915673"/>
              <a:ext cx="2160240" cy="288032"/>
            </a:xfrm>
            <a:prstGeom prst="rect">
              <a:avLst/>
            </a:prstGeom>
            <a:solidFill>
              <a:srgbClr val="FF000F"/>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100" dirty="0" smtClean="0"/>
                <a:t>Vertical</a:t>
              </a:r>
              <a:endParaRPr kumimoji="0" lang="en-US" sz="1100" b="0" i="0" u="none" strike="noStrike" cap="none" normalizeH="0" baseline="0" dirty="0" smtClean="0">
                <a:ln>
                  <a:noFill/>
                </a:ln>
                <a:solidFill>
                  <a:schemeClr val="bg1"/>
                </a:solidFill>
                <a:effectLst/>
              </a:endParaRPr>
            </a:p>
          </p:txBody>
        </p:sp>
        <p:cxnSp>
          <p:nvCxnSpPr>
            <p:cNvPr id="14" name="Straight Arrow Connector 13"/>
            <p:cNvCxnSpPr>
              <a:stCxn id="36" idx="3"/>
              <a:endCxn id="61" idx="0"/>
            </p:cNvCxnSpPr>
            <p:nvPr/>
          </p:nvCxnSpPr>
          <p:spPr bwMode="auto">
            <a:xfrm>
              <a:off x="4719893" y="841070"/>
              <a:ext cx="1261099" cy="570733"/>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6" name="Straight Arrow Connector 15"/>
            <p:cNvCxnSpPr>
              <a:stCxn id="36" idx="3"/>
              <a:endCxn id="60" idx="0"/>
            </p:cNvCxnSpPr>
            <p:nvPr/>
          </p:nvCxnSpPr>
          <p:spPr bwMode="auto">
            <a:xfrm>
              <a:off x="4719893" y="841070"/>
              <a:ext cx="3150336" cy="570547"/>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8" name="Straight Arrow Connector 17"/>
            <p:cNvCxnSpPr>
              <a:stCxn id="36" idx="2"/>
              <a:endCxn id="24" idx="0"/>
            </p:cNvCxnSpPr>
            <p:nvPr/>
          </p:nvCxnSpPr>
          <p:spPr bwMode="auto">
            <a:xfrm flipH="1">
              <a:off x="2812640" y="979569"/>
              <a:ext cx="1043939" cy="936104"/>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64" name="Straight Arrow Connector 63"/>
            <p:cNvCxnSpPr>
              <a:stCxn id="36" idx="2"/>
              <a:endCxn id="54" idx="0"/>
            </p:cNvCxnSpPr>
            <p:nvPr/>
          </p:nvCxnSpPr>
          <p:spPr bwMode="auto">
            <a:xfrm>
              <a:off x="3856579" y="979569"/>
              <a:ext cx="756261" cy="936104"/>
            </a:xfrm>
            <a:prstGeom prst="straightConnector1">
              <a:avLst/>
            </a:prstGeom>
            <a:solidFill>
              <a:srgbClr val="00B8FF"/>
            </a:solidFill>
            <a:ln w="9525" cap="flat" cmpd="sng" algn="ctr">
              <a:solidFill>
                <a:schemeClr val="tx1"/>
              </a:solidFill>
              <a:prstDash val="solid"/>
              <a:round/>
              <a:headEnd type="none" w="med" len="med"/>
              <a:tailEnd type="arrow"/>
            </a:ln>
            <a:effectLst/>
          </p:spPr>
        </p:cxnSp>
        <p:sp>
          <p:nvSpPr>
            <p:cNvPr id="65" name="TextBox 64"/>
            <p:cNvSpPr txBox="1"/>
            <p:nvPr/>
          </p:nvSpPr>
          <p:spPr>
            <a:xfrm>
              <a:off x="107504" y="1195593"/>
              <a:ext cx="1584176" cy="523220"/>
            </a:xfrm>
            <a:prstGeom prst="rect">
              <a:avLst/>
            </a:prstGeom>
            <a:noFill/>
          </p:spPr>
          <p:txBody>
            <a:bodyPr wrap="square" rtlCol="0">
              <a:spAutoFit/>
            </a:bodyPr>
            <a:lstStyle/>
            <a:p>
              <a:r>
                <a:rPr lang="en-US" sz="1400" dirty="0" smtClean="0">
                  <a:solidFill>
                    <a:srgbClr val="0000FF"/>
                  </a:solidFill>
                </a:rPr>
                <a:t>CRAM models for compression</a:t>
              </a:r>
              <a:endParaRPr lang="en-US" sz="1400" dirty="0">
                <a:solidFill>
                  <a:srgbClr val="0000FF"/>
                </a:solidFill>
              </a:endParaRPr>
            </a:p>
          </p:txBody>
        </p:sp>
      </p:grpSp>
      <p:grpSp>
        <p:nvGrpSpPr>
          <p:cNvPr id="10" name="Group 75"/>
          <p:cNvGrpSpPr/>
          <p:nvPr/>
        </p:nvGrpSpPr>
        <p:grpSpPr>
          <a:xfrm>
            <a:off x="107504" y="2779769"/>
            <a:ext cx="8717804" cy="1368152"/>
            <a:chOff x="107504" y="2779769"/>
            <a:chExt cx="8717804" cy="1368152"/>
          </a:xfrm>
        </p:grpSpPr>
        <p:cxnSp>
          <p:nvCxnSpPr>
            <p:cNvPr id="28" name="Straight Arrow Connector 27"/>
            <p:cNvCxnSpPr/>
            <p:nvPr/>
          </p:nvCxnSpPr>
          <p:spPr bwMode="auto">
            <a:xfrm>
              <a:off x="7308304" y="2779769"/>
              <a:ext cx="2134" cy="857821"/>
            </a:xfrm>
            <a:prstGeom prst="straightConnector1">
              <a:avLst/>
            </a:prstGeom>
            <a:solidFill>
              <a:srgbClr val="00B8FF"/>
            </a:solidFill>
            <a:ln w="9525" cap="flat" cmpd="sng" algn="ctr">
              <a:solidFill>
                <a:schemeClr val="accent2"/>
              </a:solidFill>
              <a:prstDash val="solid"/>
              <a:round/>
              <a:headEnd type="arrow" w="med" len="med"/>
              <a:tailEnd type="none"/>
            </a:ln>
            <a:effectLst/>
          </p:spPr>
        </p:cxnSp>
        <p:cxnSp>
          <p:nvCxnSpPr>
            <p:cNvPr id="31" name="Straight Arrow Connector 30"/>
            <p:cNvCxnSpPr/>
            <p:nvPr/>
          </p:nvCxnSpPr>
          <p:spPr bwMode="auto">
            <a:xfrm flipH="1">
              <a:off x="5804074" y="2779769"/>
              <a:ext cx="4836" cy="864096"/>
            </a:xfrm>
            <a:prstGeom prst="straightConnector1">
              <a:avLst/>
            </a:prstGeom>
            <a:solidFill>
              <a:srgbClr val="00B8FF"/>
            </a:solidFill>
            <a:ln w="9525" cap="flat" cmpd="sng" algn="ctr">
              <a:solidFill>
                <a:schemeClr val="accent2"/>
              </a:solidFill>
              <a:prstDash val="solid"/>
              <a:round/>
              <a:headEnd type="arrow" w="med" len="med"/>
              <a:tailEnd type="none"/>
            </a:ln>
            <a:effectLst/>
          </p:spPr>
        </p:cxnSp>
        <p:sp>
          <p:nvSpPr>
            <p:cNvPr id="32" name="TextBox 31"/>
            <p:cNvSpPr txBox="1"/>
            <p:nvPr/>
          </p:nvSpPr>
          <p:spPr>
            <a:xfrm>
              <a:off x="5800972" y="3640090"/>
              <a:ext cx="864096" cy="507831"/>
            </a:xfrm>
            <a:prstGeom prst="rect">
              <a:avLst/>
            </a:prstGeom>
            <a:noFill/>
            <a:ln>
              <a:solidFill>
                <a:schemeClr val="accent2"/>
              </a:solidFill>
            </a:ln>
          </p:spPr>
          <p:txBody>
            <a:bodyPr wrap="square" rtlCol="0">
              <a:spAutoFit/>
            </a:bodyPr>
            <a:lstStyle/>
            <a:p>
              <a:pPr algn="ctr"/>
              <a:r>
                <a:rPr lang="en-US" sz="900" dirty="0" smtClean="0">
                  <a:solidFill>
                    <a:schemeClr val="tx1"/>
                  </a:solidFill>
                </a:rPr>
                <a:t>CRAM combination model</a:t>
              </a:r>
              <a:endParaRPr lang="en-US" sz="900" dirty="0">
                <a:solidFill>
                  <a:schemeClr val="tx1"/>
                </a:solidFill>
              </a:endParaRPr>
            </a:p>
          </p:txBody>
        </p:sp>
        <p:cxnSp>
          <p:nvCxnSpPr>
            <p:cNvPr id="44" name="Straight Arrow Connector 43"/>
            <p:cNvCxnSpPr/>
            <p:nvPr/>
          </p:nvCxnSpPr>
          <p:spPr bwMode="auto">
            <a:xfrm flipH="1">
              <a:off x="4572000" y="2779769"/>
              <a:ext cx="4836" cy="864096"/>
            </a:xfrm>
            <a:prstGeom prst="straightConnector1">
              <a:avLst/>
            </a:prstGeom>
            <a:solidFill>
              <a:srgbClr val="00B8FF"/>
            </a:solidFill>
            <a:ln w="9525" cap="flat" cmpd="sng" algn="ctr">
              <a:solidFill>
                <a:schemeClr val="accent2"/>
              </a:solidFill>
              <a:prstDash val="solid"/>
              <a:round/>
              <a:headEnd type="arrow" w="med" len="med"/>
              <a:tailEnd type="none"/>
            </a:ln>
            <a:effectLst/>
          </p:spPr>
        </p:cxnSp>
        <p:sp>
          <p:nvSpPr>
            <p:cNvPr id="45" name="TextBox 44"/>
            <p:cNvSpPr txBox="1"/>
            <p:nvPr/>
          </p:nvSpPr>
          <p:spPr>
            <a:xfrm>
              <a:off x="3856756" y="3640090"/>
              <a:ext cx="720080" cy="369332"/>
            </a:xfrm>
            <a:prstGeom prst="rect">
              <a:avLst/>
            </a:prstGeom>
            <a:noFill/>
            <a:ln>
              <a:solidFill>
                <a:schemeClr val="accent2"/>
              </a:solidFill>
            </a:ln>
          </p:spPr>
          <p:txBody>
            <a:bodyPr wrap="square" rtlCol="0">
              <a:spAutoFit/>
            </a:bodyPr>
            <a:lstStyle/>
            <a:p>
              <a:pPr algn="ctr"/>
              <a:r>
                <a:rPr lang="en-US" sz="900" i="1" dirty="0" smtClean="0">
                  <a:solidFill>
                    <a:schemeClr val="tx1"/>
                  </a:solidFill>
                </a:rPr>
                <a:t>CRAM lossless</a:t>
              </a:r>
              <a:endParaRPr lang="en-US" sz="900" i="1" dirty="0">
                <a:solidFill>
                  <a:schemeClr val="tx1"/>
                </a:solidFill>
              </a:endParaRPr>
            </a:p>
          </p:txBody>
        </p:sp>
        <p:cxnSp>
          <p:nvCxnSpPr>
            <p:cNvPr id="48" name="Straight Arrow Connector 47"/>
            <p:cNvCxnSpPr>
              <a:endCxn id="49" idx="0"/>
            </p:cNvCxnSpPr>
            <p:nvPr/>
          </p:nvCxnSpPr>
          <p:spPr bwMode="auto">
            <a:xfrm>
              <a:off x="2987824" y="2779769"/>
              <a:ext cx="4836" cy="860321"/>
            </a:xfrm>
            <a:prstGeom prst="straightConnector1">
              <a:avLst/>
            </a:prstGeom>
            <a:solidFill>
              <a:srgbClr val="00B8FF"/>
            </a:solidFill>
            <a:ln w="9525" cap="flat" cmpd="sng" algn="ctr">
              <a:solidFill>
                <a:schemeClr val="tx1"/>
              </a:solidFill>
              <a:prstDash val="solid"/>
              <a:round/>
              <a:headEnd type="arrow" w="med" len="med"/>
              <a:tailEnd type="none"/>
            </a:ln>
            <a:effectLst/>
          </p:spPr>
        </p:cxnSp>
        <p:sp>
          <p:nvSpPr>
            <p:cNvPr id="49" name="TextBox 48"/>
            <p:cNvSpPr txBox="1"/>
            <p:nvPr/>
          </p:nvSpPr>
          <p:spPr>
            <a:xfrm>
              <a:off x="2560612" y="3640090"/>
              <a:ext cx="864096" cy="230832"/>
            </a:xfrm>
            <a:prstGeom prst="rect">
              <a:avLst/>
            </a:prstGeom>
            <a:noFill/>
            <a:ln>
              <a:solidFill>
                <a:schemeClr val="tx1"/>
              </a:solidFill>
            </a:ln>
          </p:spPr>
          <p:txBody>
            <a:bodyPr wrap="square" rtlCol="0">
              <a:spAutoFit/>
            </a:bodyPr>
            <a:lstStyle/>
            <a:p>
              <a:pPr algn="ctr"/>
              <a:r>
                <a:rPr lang="en-US" sz="900" dirty="0" smtClean="0">
                  <a:solidFill>
                    <a:schemeClr val="tx1"/>
                  </a:solidFill>
                </a:rPr>
                <a:t>Untreated</a:t>
              </a:r>
              <a:endParaRPr lang="en-US" sz="900" dirty="0">
                <a:solidFill>
                  <a:schemeClr val="tx1"/>
                </a:solidFill>
              </a:endParaRPr>
            </a:p>
          </p:txBody>
        </p:sp>
        <p:sp>
          <p:nvSpPr>
            <p:cNvPr id="29" name="TextBox 28"/>
            <p:cNvSpPr txBox="1"/>
            <p:nvPr/>
          </p:nvSpPr>
          <p:spPr>
            <a:xfrm>
              <a:off x="7112044" y="3640090"/>
              <a:ext cx="1713264" cy="369332"/>
            </a:xfrm>
            <a:prstGeom prst="rect">
              <a:avLst/>
            </a:prstGeom>
            <a:noFill/>
            <a:ln>
              <a:solidFill>
                <a:schemeClr val="accent2"/>
              </a:solidFill>
            </a:ln>
          </p:spPr>
          <p:txBody>
            <a:bodyPr wrap="square" rtlCol="0">
              <a:spAutoFit/>
            </a:bodyPr>
            <a:lstStyle/>
            <a:p>
              <a:pPr algn="ctr"/>
              <a:r>
                <a:rPr lang="en-US" sz="900" dirty="0" smtClean="0">
                  <a:solidFill>
                    <a:schemeClr val="tx1"/>
                  </a:solidFill>
                </a:rPr>
                <a:t>CRAM substitutions/insertions model</a:t>
              </a:r>
              <a:endParaRPr lang="en-US" sz="900" dirty="0">
                <a:solidFill>
                  <a:schemeClr val="tx1"/>
                </a:solidFill>
              </a:endParaRPr>
            </a:p>
          </p:txBody>
        </p:sp>
        <p:sp>
          <p:nvSpPr>
            <p:cNvPr id="66" name="TextBox 65"/>
            <p:cNvSpPr txBox="1"/>
            <p:nvPr/>
          </p:nvSpPr>
          <p:spPr>
            <a:xfrm>
              <a:off x="107504" y="3480685"/>
              <a:ext cx="1584176" cy="523220"/>
            </a:xfrm>
            <a:prstGeom prst="rect">
              <a:avLst/>
            </a:prstGeom>
            <a:noFill/>
          </p:spPr>
          <p:txBody>
            <a:bodyPr wrap="square" rtlCol="0">
              <a:spAutoFit/>
            </a:bodyPr>
            <a:lstStyle/>
            <a:p>
              <a:r>
                <a:rPr lang="en-US" sz="1400" dirty="0" smtClean="0">
                  <a:solidFill>
                    <a:srgbClr val="0000FF"/>
                  </a:solidFill>
                </a:rPr>
                <a:t>CRAM current performance</a:t>
              </a:r>
              <a:endParaRPr lang="en-US" sz="1400" dirty="0">
                <a:solidFill>
                  <a:srgbClr val="0000FF"/>
                </a:solidFill>
              </a:endParaRPr>
            </a:p>
          </p:txBody>
        </p:sp>
      </p:grpSp>
      <p:sp>
        <p:nvSpPr>
          <p:cNvPr id="73" name="Rectangle 72"/>
          <p:cNvSpPr/>
          <p:nvPr/>
        </p:nvSpPr>
        <p:spPr>
          <a:xfrm>
            <a:off x="467544" y="5517232"/>
            <a:ext cx="7848872" cy="584776"/>
          </a:xfrm>
          <a:prstGeom prst="rect">
            <a:avLst/>
          </a:prstGeom>
        </p:spPr>
        <p:txBody>
          <a:bodyPr wrap="square">
            <a:spAutoFit/>
          </a:bodyPr>
          <a:lstStyle/>
          <a:p>
            <a:pPr marL="0" indent="0" algn="ctr">
              <a:buClr>
                <a:srgbClr val="72AD46"/>
              </a:buClr>
              <a:buFont typeface="Times New Roman" pitchFamily="18" charset="0"/>
              <a:buNone/>
              <a:defRPr/>
            </a:pPr>
            <a:r>
              <a:rPr lang="en-US" sz="1600" u="sng" dirty="0">
                <a:solidFill>
                  <a:srgbClr val="FF0000"/>
                </a:solidFill>
              </a:rPr>
              <a:t>http://</a:t>
            </a:r>
            <a:r>
              <a:rPr lang="en-US" sz="1600" u="sng" dirty="0" err="1">
                <a:solidFill>
                  <a:srgbClr val="FF0000"/>
                </a:solidFill>
              </a:rPr>
              <a:t>www.ebi.ac.uk</a:t>
            </a:r>
            <a:r>
              <a:rPr lang="en-US" sz="1600" u="sng" dirty="0">
                <a:solidFill>
                  <a:srgbClr val="FF0000"/>
                </a:solidFill>
              </a:rPr>
              <a:t>/</a:t>
            </a:r>
            <a:r>
              <a:rPr lang="en-US" sz="1600" u="sng" dirty="0" err="1">
                <a:solidFill>
                  <a:srgbClr val="FF0000"/>
                </a:solidFill>
              </a:rPr>
              <a:t>ena</a:t>
            </a:r>
            <a:r>
              <a:rPr lang="en-US" sz="1600" u="sng" dirty="0">
                <a:solidFill>
                  <a:srgbClr val="FF0000"/>
                </a:solidFill>
              </a:rPr>
              <a:t>/about/</a:t>
            </a:r>
            <a:r>
              <a:rPr lang="en-US" sz="1600" u="sng" dirty="0" err="1">
                <a:solidFill>
                  <a:srgbClr val="FF0000"/>
                </a:solidFill>
              </a:rPr>
              <a:t>cram_toolkit</a:t>
            </a:r>
            <a:endParaRPr lang="en-US" sz="1600" u="sng" dirty="0">
              <a:solidFill>
                <a:srgbClr val="FF0000"/>
              </a:solidFill>
            </a:endParaRPr>
          </a:p>
          <a:p>
            <a:pPr marL="0" indent="0" algn="ctr">
              <a:buClr>
                <a:srgbClr val="72AD46"/>
              </a:buClr>
              <a:buFont typeface="Times New Roman" pitchFamily="18" charset="0"/>
              <a:buNone/>
              <a:defRPr/>
            </a:pPr>
            <a:r>
              <a:rPr lang="en-US" sz="1600" dirty="0">
                <a:solidFill>
                  <a:srgbClr val="FF0000"/>
                </a:solidFill>
              </a:rPr>
              <a:t>http://</a:t>
            </a:r>
            <a:r>
              <a:rPr lang="en-US" sz="1600" dirty="0" err="1">
                <a:solidFill>
                  <a:srgbClr val="FF0000"/>
                </a:solidFill>
              </a:rPr>
              <a:t>listserver.ebi.ac.uk</a:t>
            </a:r>
            <a:r>
              <a:rPr lang="en-US" sz="1600" dirty="0">
                <a:solidFill>
                  <a:srgbClr val="FF0000"/>
                </a:solidFill>
              </a:rPr>
              <a:t>/mailman/</a:t>
            </a:r>
            <a:r>
              <a:rPr lang="en-US" sz="1600" dirty="0" err="1">
                <a:solidFill>
                  <a:srgbClr val="FF0000"/>
                </a:solidFill>
              </a:rPr>
              <a:t>listinfo</a:t>
            </a:r>
            <a:r>
              <a:rPr lang="en-US" sz="1600" dirty="0">
                <a:solidFill>
                  <a:srgbClr val="FF0000"/>
                </a:solidFill>
              </a:rPr>
              <a:t>/cram-</a:t>
            </a:r>
            <a:r>
              <a:rPr lang="en-US" sz="1600" dirty="0" err="1">
                <a:solidFill>
                  <a:srgbClr val="FF0000"/>
                </a:solidFill>
              </a:rPr>
              <a:t>dev</a:t>
            </a:r>
            <a:endParaRPr lang="en-US" sz="1600" dirty="0">
              <a:solidFill>
                <a:srgbClr val="FF0000"/>
              </a:solidFill>
            </a:endParaRPr>
          </a:p>
        </p:txBody>
      </p:sp>
    </p:spTree>
    <p:extLst>
      <p:ext uri="{BB962C8B-B14F-4D97-AF65-F5344CB8AC3E}">
        <p14:creationId xmlns:p14="http://schemas.microsoft.com/office/powerpoint/2010/main" val="199248388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19"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Variant Call Format (VCF)</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VCF is a </a:t>
            </a:r>
            <a:r>
              <a:rPr lang="en-US" dirty="0" err="1" smtClean="0"/>
              <a:t>standardised</a:t>
            </a:r>
            <a:r>
              <a:rPr lang="en-US" dirty="0" smtClean="0"/>
              <a:t> format for storing DNA polymorphism data</a:t>
            </a:r>
          </a:p>
          <a:p>
            <a:pPr lvl="1"/>
            <a:r>
              <a:rPr lang="en-US" dirty="0" err="1" smtClean="0"/>
              <a:t>SNPs</a:t>
            </a:r>
            <a:r>
              <a:rPr lang="en-US" dirty="0" smtClean="0"/>
              <a:t>, insertions, deletions and structural variants</a:t>
            </a:r>
          </a:p>
          <a:p>
            <a:pPr lvl="1"/>
            <a:r>
              <a:rPr lang="en-US" dirty="0" smtClean="0"/>
              <a:t>With rich annotations</a:t>
            </a:r>
          </a:p>
          <a:p>
            <a:endParaRPr lang="en-US" dirty="0" smtClean="0"/>
          </a:p>
          <a:p>
            <a:r>
              <a:rPr lang="en-US" dirty="0" smtClean="0"/>
              <a:t>Can be indexed for fast data retrieval of variants from a range of positions</a:t>
            </a:r>
          </a:p>
          <a:p>
            <a:endParaRPr lang="en-US" dirty="0" smtClean="0"/>
          </a:p>
          <a:p>
            <a:r>
              <a:rPr lang="en-US" dirty="0" smtClean="0"/>
              <a:t>Store variant information across many samples</a:t>
            </a:r>
          </a:p>
          <a:p>
            <a:endParaRPr lang="en-US" dirty="0" smtClean="0"/>
          </a:p>
          <a:p>
            <a:r>
              <a:rPr lang="en-US" dirty="0" smtClean="0"/>
              <a:t>Record meta-data about the site</a:t>
            </a:r>
          </a:p>
          <a:p>
            <a:pPr lvl="1"/>
            <a:r>
              <a:rPr lang="en-US" dirty="0" err="1" smtClean="0"/>
              <a:t>dbSNP</a:t>
            </a:r>
            <a:r>
              <a:rPr lang="en-US" dirty="0" smtClean="0"/>
              <a:t> accession, filter status, validation status</a:t>
            </a:r>
          </a:p>
          <a:p>
            <a:endParaRPr lang="en-US" dirty="0" smtClean="0"/>
          </a:p>
          <a:p>
            <a:r>
              <a:rPr lang="en-US" dirty="0" smtClean="0"/>
              <a:t>Very flexible format</a:t>
            </a:r>
          </a:p>
          <a:p>
            <a:pPr lvl="1"/>
            <a:r>
              <a:rPr lang="en-US" dirty="0" smtClean="0"/>
              <a:t>Arbitrary tags can be introduced to describe new types of variants</a:t>
            </a:r>
          </a:p>
          <a:p>
            <a:pPr lvl="1"/>
            <a:r>
              <a:rPr lang="en-US" dirty="0" smtClean="0"/>
              <a:t>No two VCF files are necessarily the same</a:t>
            </a:r>
          </a:p>
          <a:p>
            <a:pPr lvl="2"/>
            <a:r>
              <a:rPr lang="en-US" dirty="0" smtClean="0"/>
              <a:t>User extensible annotation fields supported</a:t>
            </a:r>
          </a:p>
          <a:p>
            <a:pPr lvl="1"/>
            <a:r>
              <a:rPr lang="en-US" dirty="0" smtClean="0"/>
              <a:t>Same event can be expressed in multiple ways by including different numbers</a:t>
            </a:r>
          </a:p>
          <a:p>
            <a:pPr lvl="2"/>
            <a:r>
              <a:rPr lang="en-US" dirty="0" smtClean="0"/>
              <a:t>Recommendation on VCF format website to ensure consistency</a:t>
            </a:r>
          </a:p>
          <a:p>
            <a:pPr lvl="1"/>
            <a:endParaRPr lang="en-US" dirty="0" smtClean="0"/>
          </a:p>
          <a:p>
            <a:endParaRPr lang="en-US" dirty="0" smtClean="0"/>
          </a:p>
        </p:txBody>
      </p:sp>
    </p:spTree>
    <p:extLst>
      <p:ext uri="{BB962C8B-B14F-4D97-AF65-F5344CB8AC3E}">
        <p14:creationId xmlns:p14="http://schemas.microsoft.com/office/powerpoint/2010/main" val="366672891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VCF file </a:t>
            </a:r>
            <a:r>
              <a:rPr lang="en-US" dirty="0"/>
              <a:t>s</a:t>
            </a:r>
            <a:r>
              <a:rPr lang="en-US" dirty="0" smtClean="0"/>
              <a:t>tructure</a:t>
            </a:r>
            <a:endParaRPr lang="en-US" dirty="0"/>
          </a:p>
        </p:txBody>
      </p:sp>
      <p:sp>
        <p:nvSpPr>
          <p:cNvPr id="3" name="Content Placeholder 2"/>
          <p:cNvSpPr>
            <a:spLocks noGrp="1"/>
          </p:cNvSpPr>
          <p:nvPr>
            <p:ph idx="1"/>
          </p:nvPr>
        </p:nvSpPr>
        <p:spPr/>
        <p:txBody>
          <a:bodyPr>
            <a:normAutofit lnSpcReduction="10000"/>
          </a:bodyPr>
          <a:lstStyle/>
          <a:p>
            <a:r>
              <a:rPr lang="en-US" dirty="0" smtClean="0"/>
              <a:t>Header section and a data section</a:t>
            </a:r>
          </a:p>
          <a:p>
            <a:endParaRPr lang="en-US" dirty="0" smtClean="0"/>
          </a:p>
          <a:p>
            <a:r>
              <a:rPr lang="en-US" dirty="0" smtClean="0"/>
              <a:t>Header</a:t>
            </a:r>
          </a:p>
          <a:p>
            <a:pPr lvl="1"/>
            <a:r>
              <a:rPr lang="en-US" dirty="0" smtClean="0"/>
              <a:t>Arbitrary number of meta-information lines</a:t>
            </a:r>
          </a:p>
          <a:p>
            <a:pPr lvl="1"/>
            <a:r>
              <a:rPr lang="en-US" dirty="0" smtClean="0"/>
              <a:t>Starting with characters ‘##’</a:t>
            </a:r>
          </a:p>
          <a:p>
            <a:pPr lvl="1"/>
            <a:r>
              <a:rPr lang="en-US" dirty="0" smtClean="0"/>
              <a:t>Column definition line starts with single ‘#’</a:t>
            </a:r>
          </a:p>
          <a:p>
            <a:endParaRPr lang="en-US" dirty="0" smtClean="0"/>
          </a:p>
          <a:p>
            <a:r>
              <a:rPr lang="en-US" dirty="0" smtClean="0"/>
              <a:t>Mandatory columns</a:t>
            </a:r>
          </a:p>
          <a:p>
            <a:pPr lvl="1"/>
            <a:r>
              <a:rPr lang="en-US" dirty="0" smtClean="0"/>
              <a:t>Chromosome (CHROM)</a:t>
            </a:r>
          </a:p>
          <a:p>
            <a:pPr lvl="1"/>
            <a:r>
              <a:rPr lang="en-US" dirty="0" smtClean="0"/>
              <a:t>Position of the start of the variant (POS)</a:t>
            </a:r>
          </a:p>
          <a:p>
            <a:pPr lvl="1"/>
            <a:r>
              <a:rPr lang="en-US" dirty="0" smtClean="0"/>
              <a:t>Unique identifiers of the variant (ID)</a:t>
            </a:r>
          </a:p>
          <a:p>
            <a:pPr lvl="1"/>
            <a:r>
              <a:rPr lang="en-US" dirty="0" smtClean="0"/>
              <a:t>Reference allele (REF)</a:t>
            </a:r>
          </a:p>
          <a:p>
            <a:pPr lvl="1"/>
            <a:r>
              <a:rPr lang="en-US" dirty="0" smtClean="0"/>
              <a:t>Comma separated list of alternate non-reference alleles (ALT)</a:t>
            </a:r>
          </a:p>
          <a:p>
            <a:pPr lvl="1"/>
            <a:r>
              <a:rPr lang="en-US" dirty="0" err="1" smtClean="0"/>
              <a:t>Phred</a:t>
            </a:r>
            <a:r>
              <a:rPr lang="en-US" dirty="0" smtClean="0"/>
              <a:t>-scaled quality score (QUAL)</a:t>
            </a:r>
          </a:p>
          <a:p>
            <a:pPr lvl="1"/>
            <a:r>
              <a:rPr lang="en-US" dirty="0" smtClean="0"/>
              <a:t>Site filtering information (FILTER)</a:t>
            </a:r>
          </a:p>
          <a:p>
            <a:pPr lvl="1"/>
            <a:r>
              <a:rPr lang="en-US" dirty="0" smtClean="0"/>
              <a:t>User extensible annotation (INFO)</a:t>
            </a:r>
            <a:endParaRPr lang="en-US" dirty="0"/>
          </a:p>
        </p:txBody>
      </p:sp>
    </p:spTree>
    <p:extLst>
      <p:ext uri="{BB962C8B-B14F-4D97-AF65-F5344CB8AC3E}">
        <p14:creationId xmlns:p14="http://schemas.microsoft.com/office/powerpoint/2010/main" val="226472290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750" y="85748"/>
            <a:ext cx="8064500" cy="838200"/>
          </a:xfrm>
        </p:spPr>
        <p:txBody>
          <a:bodyPr/>
          <a:lstStyle/>
          <a:p>
            <a:r>
              <a:rPr lang="en-US" dirty="0" smtClean="0"/>
              <a:t>Example VCF – </a:t>
            </a:r>
            <a:r>
              <a:rPr lang="en-US" dirty="0" err="1" smtClean="0"/>
              <a:t>SNPs/indels</a:t>
            </a:r>
            <a:endParaRPr lang="en-US" dirty="0"/>
          </a:p>
        </p:txBody>
      </p:sp>
      <p:pic>
        <p:nvPicPr>
          <p:cNvPr id="6" name="Picture 5" descr="Screen shot 2011-10-03 at 20.35.27.png"/>
          <p:cNvPicPr>
            <a:picLocks noChangeAspect="1"/>
          </p:cNvPicPr>
          <p:nvPr/>
        </p:nvPicPr>
        <p:blipFill>
          <a:blip r:embed="rId3"/>
          <a:stretch>
            <a:fillRect/>
          </a:stretch>
        </p:blipFill>
        <p:spPr>
          <a:xfrm>
            <a:off x="110440" y="1412647"/>
            <a:ext cx="9144000" cy="3756586"/>
          </a:xfrm>
          <a:prstGeom prst="rect">
            <a:avLst/>
          </a:prstGeom>
        </p:spPr>
      </p:pic>
      <p:cxnSp>
        <p:nvCxnSpPr>
          <p:cNvPr id="11" name="Straight Arrow Connector 10"/>
          <p:cNvCxnSpPr/>
          <p:nvPr/>
        </p:nvCxnSpPr>
        <p:spPr bwMode="auto">
          <a:xfrm rot="10800000" flipV="1">
            <a:off x="1394293" y="1237635"/>
            <a:ext cx="1228633" cy="2302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2" name="Double Brace 11"/>
          <p:cNvSpPr/>
          <p:nvPr/>
        </p:nvSpPr>
        <p:spPr bwMode="auto">
          <a:xfrm>
            <a:off x="13805" y="2291752"/>
            <a:ext cx="5287265" cy="911179"/>
          </a:xfrm>
          <a:prstGeom prst="bracePair">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3" name="Double Brace 12"/>
          <p:cNvSpPr/>
          <p:nvPr/>
        </p:nvSpPr>
        <p:spPr bwMode="auto">
          <a:xfrm>
            <a:off x="69025" y="3202931"/>
            <a:ext cx="4403752" cy="386561"/>
          </a:xfrm>
          <a:prstGeom prst="bracePair">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5" name="Double Brace 14"/>
          <p:cNvSpPr/>
          <p:nvPr/>
        </p:nvSpPr>
        <p:spPr bwMode="auto">
          <a:xfrm>
            <a:off x="41415" y="3575686"/>
            <a:ext cx="4707460" cy="635064"/>
          </a:xfrm>
          <a:prstGeom prst="bracePair">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8" name="Rectangle 17"/>
          <p:cNvSpPr/>
          <p:nvPr/>
        </p:nvSpPr>
        <p:spPr bwMode="auto">
          <a:xfrm>
            <a:off x="41414" y="4183138"/>
            <a:ext cx="8917945" cy="165669"/>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9" name="Double Brace 18"/>
          <p:cNvSpPr/>
          <p:nvPr/>
        </p:nvSpPr>
        <p:spPr bwMode="auto">
          <a:xfrm>
            <a:off x="41415" y="4348807"/>
            <a:ext cx="9033560" cy="820426"/>
          </a:xfrm>
          <a:prstGeom prst="bracePair">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4" name="Rectangle 13"/>
          <p:cNvSpPr/>
          <p:nvPr/>
        </p:nvSpPr>
        <p:spPr bwMode="auto">
          <a:xfrm>
            <a:off x="13806" y="1412647"/>
            <a:ext cx="8945554" cy="2936160"/>
          </a:xfrm>
          <a:prstGeom prst="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279704506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18" grpId="0" animBg="1"/>
      <p:bldP spid="19" grpId="0" animBg="1"/>
      <p:bldP spid="1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VCF Trivia</a:t>
            </a:r>
            <a:endParaRPr lang="en-US" dirty="0"/>
          </a:p>
        </p:txBody>
      </p:sp>
      <p:pic>
        <p:nvPicPr>
          <p:cNvPr id="4" name="Picture 3" descr="Screen shot 2011-10-03 at 20.35.27.png"/>
          <p:cNvPicPr>
            <a:picLocks noChangeAspect="1"/>
          </p:cNvPicPr>
          <p:nvPr/>
        </p:nvPicPr>
        <p:blipFill>
          <a:blip r:embed="rId2"/>
          <a:stretch>
            <a:fillRect/>
          </a:stretch>
        </p:blipFill>
        <p:spPr>
          <a:xfrm>
            <a:off x="110440" y="929437"/>
            <a:ext cx="9144000" cy="3756586"/>
          </a:xfrm>
          <a:prstGeom prst="rect">
            <a:avLst/>
          </a:prstGeom>
        </p:spPr>
      </p:pic>
      <p:sp>
        <p:nvSpPr>
          <p:cNvPr id="5" name="Content Placeholder 2"/>
          <p:cNvSpPr>
            <a:spLocks noGrp="1"/>
          </p:cNvSpPr>
          <p:nvPr>
            <p:ph idx="1"/>
          </p:nvPr>
        </p:nvSpPr>
        <p:spPr>
          <a:xfrm>
            <a:off x="539750" y="4638718"/>
            <a:ext cx="8064500" cy="1491029"/>
          </a:xfrm>
        </p:spPr>
        <p:txBody>
          <a:bodyPr/>
          <a:lstStyle/>
          <a:p>
            <a:r>
              <a:rPr lang="en-US" sz="1200" dirty="0" smtClean="0"/>
              <a:t>What version of the human reference genome was used?</a:t>
            </a:r>
          </a:p>
          <a:p>
            <a:r>
              <a:rPr lang="en-US" sz="1200" dirty="0" smtClean="0"/>
              <a:t>What does the DB INFO tag stand for?</a:t>
            </a:r>
          </a:p>
          <a:p>
            <a:r>
              <a:rPr lang="en-US" sz="1200" dirty="0" smtClean="0"/>
              <a:t>What does the ALT column contain?</a:t>
            </a:r>
          </a:p>
          <a:p>
            <a:r>
              <a:rPr lang="en-US" sz="1200" dirty="0" smtClean="0"/>
              <a:t>At position 17330, what is the total depth? What is the depth for sample NA00002?</a:t>
            </a:r>
          </a:p>
          <a:p>
            <a:r>
              <a:rPr lang="en-US" sz="1200" dirty="0" smtClean="0"/>
              <a:t>At position 17330, what is the genotype of NA00002?</a:t>
            </a:r>
          </a:p>
          <a:p>
            <a:r>
              <a:rPr lang="en-US" sz="1200" dirty="0" smtClean="0"/>
              <a:t>Which position is a tri-allelic SNP site?</a:t>
            </a:r>
          </a:p>
          <a:p>
            <a:r>
              <a:rPr lang="en-US" sz="1200" dirty="0" smtClean="0"/>
              <a:t>What sort of variant is at position 1234567? What is the genotype of NA00002?</a:t>
            </a:r>
          </a:p>
        </p:txBody>
      </p:sp>
    </p:spTree>
    <p:extLst>
      <p:ext uri="{BB962C8B-B14F-4D97-AF65-F5344CB8AC3E}">
        <p14:creationId xmlns:p14="http://schemas.microsoft.com/office/powerpoint/2010/main" val="96593032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information</a:t>
            </a:r>
            <a:endParaRPr lang="en-US" dirty="0"/>
          </a:p>
        </p:txBody>
      </p:sp>
      <p:sp>
        <p:nvSpPr>
          <p:cNvPr id="3" name="Content Placeholder 2"/>
          <p:cNvSpPr>
            <a:spLocks noGrp="1"/>
          </p:cNvSpPr>
          <p:nvPr>
            <p:ph idx="1"/>
          </p:nvPr>
        </p:nvSpPr>
        <p:spPr/>
        <p:txBody>
          <a:bodyPr/>
          <a:lstStyle/>
          <a:p>
            <a:r>
              <a:rPr lang="en-US" dirty="0" smtClean="0"/>
              <a:t>VCF</a:t>
            </a:r>
          </a:p>
          <a:p>
            <a:pPr lvl="1"/>
            <a:r>
              <a:rPr lang="en-US" dirty="0" smtClean="0"/>
              <a:t>http://bioinformatics.oxfordjournals.org/content/27/15/2156.full</a:t>
            </a:r>
          </a:p>
          <a:p>
            <a:pPr lvl="1"/>
            <a:r>
              <a:rPr lang="en-US" dirty="0" smtClean="0"/>
              <a:t>http://www.1000genomes.org/wiki/Analysis/Variant%20Call%20Format/vcf-variant-call-format-version-41</a:t>
            </a:r>
          </a:p>
          <a:p>
            <a:endParaRPr lang="en-US" dirty="0" smtClean="0"/>
          </a:p>
          <a:p>
            <a:r>
              <a:rPr lang="en-US" dirty="0" err="1" smtClean="0"/>
              <a:t>VCFTools</a:t>
            </a:r>
            <a:endParaRPr lang="en-US" dirty="0" smtClean="0"/>
          </a:p>
          <a:p>
            <a:pPr lvl="1"/>
            <a:r>
              <a:rPr lang="en-US" dirty="0" smtClean="0"/>
              <a:t>http://</a:t>
            </a:r>
            <a:r>
              <a:rPr lang="en-US" dirty="0" err="1" smtClean="0"/>
              <a:t>vcftools.sourceforge.net</a:t>
            </a:r>
            <a:r>
              <a:rPr lang="en-US" dirty="0" smtClean="0"/>
              <a:t>/</a:t>
            </a:r>
          </a:p>
          <a:p>
            <a:pPr lvl="1"/>
            <a:endParaRPr lang="en-US" dirty="0"/>
          </a:p>
        </p:txBody>
      </p:sp>
    </p:spTree>
    <p:extLst>
      <p:ext uri="{BB962C8B-B14F-4D97-AF65-F5344CB8AC3E}">
        <p14:creationId xmlns:p14="http://schemas.microsoft.com/office/powerpoint/2010/main" val="290195486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r>
              <a:rPr lang="en-US" dirty="0" err="1"/>
              <a:t>Resequencing</a:t>
            </a:r>
            <a:r>
              <a:rPr lang="en-US" dirty="0"/>
              <a:t> and Variant Calling</a:t>
            </a:r>
          </a:p>
        </p:txBody>
      </p:sp>
      <p:sp>
        <p:nvSpPr>
          <p:cNvPr id="13317" name="Rectangle 5">
            <a:hlinkClick r:id="rId3" action="ppaction://hlinksldjump"/>
          </p:cNvPr>
          <p:cNvSpPr>
            <a:spLocks noChangeArrowheads="1"/>
          </p:cNvSpPr>
          <p:nvPr/>
        </p:nvSpPr>
        <p:spPr bwMode="auto">
          <a:xfrm>
            <a:off x="1466850" y="2598974"/>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Workflows</a:t>
            </a:r>
            <a:endParaRPr lang="en-GB" sz="2800" b="1" dirty="0"/>
          </a:p>
        </p:txBody>
      </p:sp>
      <p:sp>
        <p:nvSpPr>
          <p:cNvPr id="13318" name="Rectangle 6">
            <a:hlinkClick r:id="rId3" action="ppaction://hlinksldjump"/>
          </p:cNvPr>
          <p:cNvSpPr>
            <a:spLocks noChangeArrowheads="1"/>
          </p:cNvSpPr>
          <p:nvPr/>
        </p:nvSpPr>
        <p:spPr bwMode="auto">
          <a:xfrm>
            <a:off x="1465263" y="1822004"/>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Sequence Alignment</a:t>
            </a:r>
            <a:endParaRPr lang="en-GB" sz="2800" b="1" dirty="0"/>
          </a:p>
        </p:txBody>
      </p:sp>
      <p:sp>
        <p:nvSpPr>
          <p:cNvPr id="10" name="Rectangle 6">
            <a:hlinkClick r:id="" action="ppaction://noaction"/>
          </p:cNvPr>
          <p:cNvSpPr>
            <a:spLocks noChangeArrowheads="1"/>
          </p:cNvSpPr>
          <p:nvPr/>
        </p:nvSpPr>
        <p:spPr bwMode="auto">
          <a:xfrm>
            <a:off x="1470025" y="3389483"/>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Data Formats</a:t>
            </a:r>
            <a:endParaRPr lang="en-GB" sz="2800" b="1" dirty="0"/>
          </a:p>
        </p:txBody>
      </p:sp>
      <p:sp>
        <p:nvSpPr>
          <p:cNvPr id="11" name="Rectangle 5">
            <a:hlinkClick r:id="rId3" action="ppaction://hlinksldjump"/>
          </p:cNvPr>
          <p:cNvSpPr>
            <a:spLocks noChangeArrowheads="1"/>
          </p:cNvSpPr>
          <p:nvPr/>
        </p:nvSpPr>
        <p:spPr bwMode="auto">
          <a:xfrm>
            <a:off x="1465263" y="4957888"/>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Lab Exercises</a:t>
            </a:r>
            <a:endParaRPr lang="en-GB" sz="2800" b="1" dirty="0"/>
          </a:p>
        </p:txBody>
      </p:sp>
      <p:sp>
        <p:nvSpPr>
          <p:cNvPr id="12" name="Rectangle 3">
            <a:hlinkClick r:id="" action="ppaction://noaction"/>
          </p:cNvPr>
          <p:cNvSpPr>
            <a:spLocks noChangeArrowheads="1"/>
          </p:cNvSpPr>
          <p:nvPr/>
        </p:nvSpPr>
        <p:spPr bwMode="auto">
          <a:xfrm>
            <a:off x="1470025" y="4164067"/>
            <a:ext cx="5873750" cy="611188"/>
          </a:xfrm>
          <a:prstGeom prst="rect">
            <a:avLst/>
          </a:prstGeom>
          <a:solidFill>
            <a:schemeClr val="tx1"/>
          </a:solidFill>
          <a:ln w="9525">
            <a:solidFill>
              <a:schemeClr val="tx1"/>
            </a:solidFill>
            <a:miter lim="800000"/>
            <a:headEnd/>
            <a:tailEnd/>
          </a:ln>
          <a:effectLst/>
        </p:spPr>
        <p:txBody>
          <a:bodyPr wrap="none" lIns="306000" rIns="90000" anchor="ctr">
            <a:prstTxWarp prst="textNoShape">
              <a:avLst/>
            </a:prstTxWarp>
          </a:bodyPr>
          <a:lstStyle/>
          <a:p>
            <a:pPr eaLnBrk="0" hangingPunct="0">
              <a:buClr>
                <a:schemeClr val="bg1"/>
              </a:buClr>
              <a:buFont typeface="Webdings" charset="2"/>
              <a:buChar char="4"/>
            </a:pPr>
            <a:r>
              <a:rPr lang="en-US" sz="2800" b="1" dirty="0" smtClean="0">
                <a:solidFill>
                  <a:schemeClr val="bg1"/>
                </a:solidFill>
              </a:rPr>
              <a:t>SNP/</a:t>
            </a:r>
            <a:r>
              <a:rPr lang="en-US" sz="2800" b="1" dirty="0" err="1" smtClean="0">
                <a:solidFill>
                  <a:schemeClr val="bg1"/>
                </a:solidFill>
              </a:rPr>
              <a:t>indel</a:t>
            </a:r>
            <a:r>
              <a:rPr lang="en-US" sz="2800" b="1" dirty="0" smtClean="0">
                <a:solidFill>
                  <a:schemeClr val="bg1"/>
                </a:solidFill>
              </a:rPr>
              <a:t> Calling</a:t>
            </a:r>
          </a:p>
        </p:txBody>
      </p:sp>
    </p:spTree>
    <p:extLst>
      <p:ext uri="{BB962C8B-B14F-4D97-AF65-F5344CB8AC3E}">
        <p14:creationId xmlns:p14="http://schemas.microsoft.com/office/powerpoint/2010/main" val="2339594726"/>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SNP Calling</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SNP – single nucleotide polymorphisms</a:t>
            </a:r>
          </a:p>
          <a:p>
            <a:pPr lvl="1"/>
            <a:r>
              <a:rPr lang="en-US" dirty="0" smtClean="0"/>
              <a:t>Examine the bases aligned to position and look for differences</a:t>
            </a:r>
          </a:p>
          <a:p>
            <a:endParaRPr lang="en-US" dirty="0" smtClean="0"/>
          </a:p>
          <a:p>
            <a:r>
              <a:rPr lang="en-US" dirty="0" smtClean="0"/>
              <a:t>SNP discovery</a:t>
            </a:r>
          </a:p>
          <a:p>
            <a:pPr lvl="1"/>
            <a:r>
              <a:rPr lang="en-US" dirty="0" smtClean="0"/>
              <a:t>Finding new variant sites</a:t>
            </a:r>
          </a:p>
          <a:p>
            <a:endParaRPr lang="en-US" dirty="0" smtClean="0"/>
          </a:p>
          <a:p>
            <a:r>
              <a:rPr lang="en-US" dirty="0" smtClean="0"/>
              <a:t>SNP genotyping</a:t>
            </a:r>
          </a:p>
          <a:p>
            <a:pPr lvl="1"/>
            <a:r>
              <a:rPr lang="en-US" dirty="0" smtClean="0"/>
              <a:t>Determining the genotype at a set of already known sites</a:t>
            </a:r>
          </a:p>
          <a:p>
            <a:endParaRPr lang="en-US" dirty="0" smtClean="0"/>
          </a:p>
          <a:p>
            <a:r>
              <a:rPr lang="en-US" dirty="0" smtClean="0"/>
              <a:t>Homozygous </a:t>
            </a:r>
            <a:r>
              <a:rPr lang="en-US" dirty="0" err="1" smtClean="0"/>
              <a:t>vs</a:t>
            </a:r>
            <a:r>
              <a:rPr lang="en-US" dirty="0" smtClean="0"/>
              <a:t> heterozygous </a:t>
            </a:r>
            <a:r>
              <a:rPr lang="en-US" dirty="0" err="1" smtClean="0"/>
              <a:t>SNPs</a:t>
            </a:r>
            <a:endParaRPr lang="en-US" dirty="0" smtClean="0"/>
          </a:p>
          <a:p>
            <a:endParaRPr lang="en-US" dirty="0" smtClean="0"/>
          </a:p>
          <a:p>
            <a:r>
              <a:rPr lang="en-US" dirty="0" smtClean="0"/>
              <a:t>Factors to consider when calling </a:t>
            </a:r>
            <a:r>
              <a:rPr lang="en-US" dirty="0" err="1" smtClean="0"/>
              <a:t>SNPs</a:t>
            </a:r>
            <a:endParaRPr lang="en-US" dirty="0" smtClean="0"/>
          </a:p>
          <a:p>
            <a:pPr lvl="1"/>
            <a:r>
              <a:rPr lang="en-US" dirty="0" smtClean="0"/>
              <a:t>Base call qualities of each supporting base</a:t>
            </a:r>
          </a:p>
          <a:p>
            <a:pPr lvl="1"/>
            <a:r>
              <a:rPr lang="en-US" dirty="0" smtClean="0"/>
              <a:t>Proximity to</a:t>
            </a:r>
          </a:p>
          <a:p>
            <a:pPr lvl="2"/>
            <a:r>
              <a:rPr lang="en-US" dirty="0" smtClean="0"/>
              <a:t>Small </a:t>
            </a:r>
            <a:r>
              <a:rPr lang="en-US" dirty="0" err="1" smtClean="0"/>
              <a:t>indel</a:t>
            </a:r>
            <a:endParaRPr lang="en-US" dirty="0" smtClean="0"/>
          </a:p>
          <a:p>
            <a:pPr lvl="2"/>
            <a:r>
              <a:rPr lang="en-US" dirty="0" err="1" smtClean="0"/>
              <a:t>Homopolymer</a:t>
            </a:r>
            <a:r>
              <a:rPr lang="en-US" dirty="0" smtClean="0"/>
              <a:t> run (&gt;4-5bp for 454 and &gt;10bp for </a:t>
            </a:r>
            <a:r>
              <a:rPr lang="en-US" dirty="0" err="1" smtClean="0"/>
              <a:t>illumina</a:t>
            </a:r>
            <a:r>
              <a:rPr lang="en-US" dirty="0" smtClean="0"/>
              <a:t>)</a:t>
            </a:r>
          </a:p>
          <a:p>
            <a:pPr lvl="1"/>
            <a:r>
              <a:rPr lang="en-US" dirty="0" smtClean="0"/>
              <a:t>Mapping qualities of the reads supporting the SNP</a:t>
            </a:r>
          </a:p>
          <a:p>
            <a:pPr lvl="2"/>
            <a:r>
              <a:rPr lang="en-US" dirty="0" smtClean="0"/>
              <a:t>Low mapping qualities indicates repetitive sequence</a:t>
            </a:r>
          </a:p>
          <a:p>
            <a:pPr lvl="1"/>
            <a:r>
              <a:rPr lang="en-US" dirty="0" smtClean="0"/>
              <a:t>Read length</a:t>
            </a:r>
          </a:p>
          <a:p>
            <a:pPr lvl="2"/>
            <a:r>
              <a:rPr lang="en-US" dirty="0" smtClean="0"/>
              <a:t>Possible to align reads with high confidence to larger portion of the genome with longer reads</a:t>
            </a:r>
          </a:p>
          <a:p>
            <a:pPr lvl="1"/>
            <a:r>
              <a:rPr lang="en-US" dirty="0" smtClean="0"/>
              <a:t>Paired reads</a:t>
            </a:r>
          </a:p>
          <a:p>
            <a:pPr lvl="1"/>
            <a:r>
              <a:rPr lang="en-US" dirty="0" smtClean="0"/>
              <a:t>Sequencing depth</a:t>
            </a:r>
          </a:p>
          <a:p>
            <a:pPr lvl="2"/>
            <a:r>
              <a:rPr lang="en-US" dirty="0" smtClean="0"/>
              <a:t>Few individuals/strains at high coverage vs. low coverage many individuals/strains</a:t>
            </a:r>
          </a:p>
          <a:p>
            <a:pPr lvl="3"/>
            <a:r>
              <a:rPr lang="en-US" dirty="0" smtClean="0"/>
              <a:t>1000 genomes is low coverage sequencing across many individuals</a:t>
            </a:r>
          </a:p>
          <a:p>
            <a:pPr lvl="3"/>
            <a:r>
              <a:rPr lang="en-US" dirty="0" smtClean="0"/>
              <a:t>Population based SNP calling methods</a:t>
            </a:r>
          </a:p>
        </p:txBody>
      </p:sp>
    </p:spTree>
    <p:extLst>
      <p:ext uri="{BB962C8B-B14F-4D97-AF65-F5344CB8AC3E}">
        <p14:creationId xmlns:p14="http://schemas.microsoft.com/office/powerpoint/2010/main" val="298859023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Suffix</a:t>
            </a:r>
            <a:r>
              <a:rPr lang="en-US" dirty="0"/>
              <a:t> </a:t>
            </a:r>
            <a:r>
              <a:rPr lang="en-US" dirty="0" err="1" smtClean="0"/>
              <a:t>Trie</a:t>
            </a:r>
            <a:r>
              <a:rPr lang="en-US" dirty="0" smtClean="0"/>
              <a:t>/Array Based Aligners</a:t>
            </a:r>
            <a:endParaRPr lang="en-US" dirty="0"/>
          </a:p>
        </p:txBody>
      </p:sp>
      <p:sp>
        <p:nvSpPr>
          <p:cNvPr id="3" name="Content Placeholder 2"/>
          <p:cNvSpPr>
            <a:spLocks noGrp="1"/>
          </p:cNvSpPr>
          <p:nvPr>
            <p:ph idx="1"/>
          </p:nvPr>
        </p:nvSpPr>
        <p:spPr>
          <a:xfrm>
            <a:off x="539750" y="1066799"/>
            <a:ext cx="8064500" cy="5052107"/>
          </a:xfrm>
        </p:spPr>
        <p:txBody>
          <a:bodyPr/>
          <a:lstStyle/>
          <a:p>
            <a:r>
              <a:rPr lang="en-US" dirty="0" smtClean="0"/>
              <a:t>Data structures to enable fast string matching </a:t>
            </a:r>
          </a:p>
          <a:p>
            <a:r>
              <a:rPr lang="en-US" dirty="0" smtClean="0"/>
              <a:t>A suffix </a:t>
            </a:r>
            <a:r>
              <a:rPr lang="en-US" dirty="0" err="1" smtClean="0"/>
              <a:t>trie</a:t>
            </a:r>
            <a:r>
              <a:rPr lang="en-US" dirty="0"/>
              <a:t> </a:t>
            </a:r>
            <a:r>
              <a:rPr lang="en-US" dirty="0" smtClean="0"/>
              <a:t>(or simply </a:t>
            </a:r>
            <a:r>
              <a:rPr lang="en-US" dirty="0" err="1" smtClean="0"/>
              <a:t>trie</a:t>
            </a:r>
            <a:r>
              <a:rPr lang="en-US" dirty="0" smtClean="0"/>
              <a:t>), is a data structure that stores all the suffixes of a string, enabling fast string matching (at the expense of space). A similar data structure is the FM-index, a suffix-array-like data structure based on a Burrows-Wheeler Transform (BWT) which is much more space efficient. </a:t>
            </a:r>
          </a:p>
          <a:p>
            <a:endParaRPr lang="en-US" dirty="0" smtClean="0"/>
          </a:p>
          <a:p>
            <a:r>
              <a:rPr lang="en-US" dirty="0" smtClean="0"/>
              <a:t>FM-Index based</a:t>
            </a:r>
          </a:p>
          <a:p>
            <a:pPr lvl="1"/>
            <a:r>
              <a:rPr lang="en-US" dirty="0" smtClean="0"/>
              <a:t>Small memory footprint</a:t>
            </a:r>
          </a:p>
          <a:p>
            <a:r>
              <a:rPr lang="en-US" dirty="0" smtClean="0"/>
              <a:t>Examples</a:t>
            </a:r>
          </a:p>
          <a:p>
            <a:pPr lvl="1"/>
            <a:r>
              <a:rPr lang="en-US" dirty="0" err="1" smtClean="0"/>
              <a:t>MUMmer</a:t>
            </a:r>
            <a:r>
              <a:rPr lang="en-US" dirty="0" smtClean="0"/>
              <a:t>, BWA, bowtie</a:t>
            </a:r>
          </a:p>
          <a:p>
            <a:pPr lvl="1"/>
            <a:endParaRPr lang="en-US" dirty="0" smtClean="0"/>
          </a:p>
          <a:p>
            <a:endParaRPr lang="en-US" dirty="0" smtClean="0"/>
          </a:p>
          <a:p>
            <a:r>
              <a:rPr lang="en-US" dirty="0" smtClean="0"/>
              <a:t>Still require a final step to generate local alignment</a:t>
            </a:r>
            <a:endParaRPr lang="en-US" dirty="0"/>
          </a:p>
        </p:txBody>
      </p:sp>
      <p:pic>
        <p:nvPicPr>
          <p:cNvPr id="5" name="Picture 4" descr="Screen shot 2012-10-13 at 12.39.59.png"/>
          <p:cNvPicPr>
            <a:picLocks noChangeAspect="1"/>
          </p:cNvPicPr>
          <p:nvPr/>
        </p:nvPicPr>
        <p:blipFill>
          <a:blip r:embed="rId3"/>
          <a:stretch>
            <a:fillRect/>
          </a:stretch>
        </p:blipFill>
        <p:spPr>
          <a:xfrm>
            <a:off x="4790440" y="2713989"/>
            <a:ext cx="3550920" cy="2787059"/>
          </a:xfrm>
          <a:prstGeom prst="rect">
            <a:avLst/>
          </a:prstGeom>
        </p:spPr>
      </p:pic>
      <p:sp>
        <p:nvSpPr>
          <p:cNvPr id="6" name="TextBox 5"/>
          <p:cNvSpPr txBox="1"/>
          <p:nvPr/>
        </p:nvSpPr>
        <p:spPr>
          <a:xfrm>
            <a:off x="6862525" y="5615348"/>
            <a:ext cx="1617287" cy="246221"/>
          </a:xfrm>
          <a:prstGeom prst="rect">
            <a:avLst/>
          </a:prstGeom>
          <a:noFill/>
        </p:spPr>
        <p:txBody>
          <a:bodyPr wrap="none" rtlCol="0">
            <a:spAutoFit/>
          </a:bodyPr>
          <a:lstStyle/>
          <a:p>
            <a:r>
              <a:rPr lang="en-US" sz="1000" dirty="0" err="1" smtClean="0"/>
              <a:t>Delcher</a:t>
            </a:r>
            <a:r>
              <a:rPr lang="en-US" sz="1000" dirty="0" smtClean="0"/>
              <a:t> et al (1999) </a:t>
            </a:r>
            <a:r>
              <a:rPr lang="en-US" sz="1000" i="1" dirty="0" smtClean="0"/>
              <a:t>NAR</a:t>
            </a:r>
            <a:endParaRPr lang="en-US" sz="1000"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Mouse SNP</a:t>
            </a:r>
            <a:endParaRPr lang="en-US" dirty="0"/>
          </a:p>
        </p:txBody>
      </p:sp>
      <p:pic>
        <p:nvPicPr>
          <p:cNvPr id="4" name="Content Placeholder 3" descr="snp.png"/>
          <p:cNvPicPr>
            <a:picLocks noGrp="1" noChangeAspect="1"/>
          </p:cNvPicPr>
          <p:nvPr>
            <p:ph idx="1"/>
          </p:nvPr>
        </p:nvPicPr>
        <p:blipFill>
          <a:blip r:embed="rId2"/>
          <a:srcRect l="-24437" r="-24437"/>
          <a:stretch>
            <a:fillRect/>
          </a:stretch>
        </p:blipFill>
        <p:spPr/>
      </p:pic>
    </p:spTree>
    <p:extLst>
      <p:ext uri="{BB962C8B-B14F-4D97-AF65-F5344CB8AC3E}">
        <p14:creationId xmlns:p14="http://schemas.microsoft.com/office/powerpoint/2010/main" val="203218050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 Length vs. uniqueness</a:t>
            </a:r>
            <a:endParaRPr lang="en-US" dirty="0"/>
          </a:p>
        </p:txBody>
      </p:sp>
      <p:pic>
        <p:nvPicPr>
          <p:cNvPr id="5" name="Picture 4" descr="unique.png"/>
          <p:cNvPicPr>
            <a:picLocks noChangeAspect="1"/>
          </p:cNvPicPr>
          <p:nvPr/>
        </p:nvPicPr>
        <p:blipFill>
          <a:blip r:embed="rId2"/>
          <a:stretch>
            <a:fillRect/>
          </a:stretch>
        </p:blipFill>
        <p:spPr>
          <a:xfrm>
            <a:off x="2250457" y="1115855"/>
            <a:ext cx="4623913" cy="5012322"/>
          </a:xfrm>
          <a:prstGeom prst="rect">
            <a:avLst/>
          </a:prstGeom>
        </p:spPr>
      </p:pic>
    </p:spTree>
    <p:extLst>
      <p:ext uri="{BB962C8B-B14F-4D97-AF65-F5344CB8AC3E}">
        <p14:creationId xmlns:p14="http://schemas.microsoft.com/office/powerpoint/2010/main" val="101626593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this a SNP?</a:t>
            </a:r>
            <a:endParaRPr lang="en-US" dirty="0"/>
          </a:p>
        </p:txBody>
      </p:sp>
      <p:sp>
        <p:nvSpPr>
          <p:cNvPr id="3" name="Content Placeholder 2"/>
          <p:cNvSpPr>
            <a:spLocks noGrp="1"/>
          </p:cNvSpPr>
          <p:nvPr>
            <p:ph idx="1"/>
          </p:nvPr>
        </p:nvSpPr>
        <p:spPr/>
        <p:txBody>
          <a:bodyPr/>
          <a:lstStyle/>
          <a:p>
            <a:r>
              <a:rPr lang="en-US" dirty="0" smtClean="0"/>
              <a:t>  </a:t>
            </a:r>
            <a:endParaRPr lang="en-US" dirty="0"/>
          </a:p>
        </p:txBody>
      </p:sp>
      <p:pic>
        <p:nvPicPr>
          <p:cNvPr id="4" name="Picture 3"/>
          <p:cNvPicPr>
            <a:picLocks noChangeAspect="1"/>
          </p:cNvPicPr>
          <p:nvPr/>
        </p:nvPicPr>
        <p:blipFill>
          <a:blip r:embed="rId2"/>
          <a:stretch>
            <a:fillRect/>
          </a:stretch>
        </p:blipFill>
        <p:spPr>
          <a:xfrm>
            <a:off x="1621947" y="976791"/>
            <a:ext cx="5624322" cy="5205984"/>
          </a:xfrm>
          <a:prstGeom prst="rect">
            <a:avLst/>
          </a:prstGeom>
        </p:spPr>
      </p:pic>
    </p:spTree>
    <p:extLst>
      <p:ext uri="{BB962C8B-B14F-4D97-AF65-F5344CB8AC3E}">
        <p14:creationId xmlns:p14="http://schemas.microsoft.com/office/powerpoint/2010/main" val="325138001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Evaluating </a:t>
            </a:r>
            <a:r>
              <a:rPr lang="en-US" dirty="0" err="1" smtClean="0"/>
              <a:t>SNPs</a:t>
            </a:r>
            <a:endParaRPr lang="en-US" dirty="0"/>
          </a:p>
        </p:txBody>
      </p:sp>
      <p:sp>
        <p:nvSpPr>
          <p:cNvPr id="3" name="Content Placeholder 2"/>
          <p:cNvSpPr>
            <a:spLocks noGrp="1"/>
          </p:cNvSpPr>
          <p:nvPr>
            <p:ph idx="1"/>
          </p:nvPr>
        </p:nvSpPr>
        <p:spPr>
          <a:xfrm>
            <a:off x="539750" y="1066800"/>
            <a:ext cx="8064500" cy="3600722"/>
          </a:xfrm>
        </p:spPr>
        <p:txBody>
          <a:bodyPr>
            <a:normAutofit fontScale="85000" lnSpcReduction="20000"/>
          </a:bodyPr>
          <a:lstStyle/>
          <a:p>
            <a:r>
              <a:rPr lang="en-US" dirty="0" smtClean="0"/>
              <a:t>Specificity </a:t>
            </a:r>
            <a:r>
              <a:rPr lang="en-US" dirty="0" err="1" smtClean="0"/>
              <a:t>vs</a:t>
            </a:r>
            <a:r>
              <a:rPr lang="en-US" dirty="0" smtClean="0"/>
              <a:t> sensitivity</a:t>
            </a:r>
          </a:p>
          <a:p>
            <a:pPr lvl="1"/>
            <a:r>
              <a:rPr lang="en-US" dirty="0" smtClean="0"/>
              <a:t>False positives vs. false negatives</a:t>
            </a:r>
          </a:p>
          <a:p>
            <a:endParaRPr lang="en-US" dirty="0" smtClean="0"/>
          </a:p>
          <a:p>
            <a:r>
              <a:rPr lang="en-US" dirty="0" smtClean="0"/>
              <a:t>Desirable to have high sensitivity and specificity</a:t>
            </a:r>
          </a:p>
          <a:p>
            <a:endParaRPr lang="en-US" dirty="0" smtClean="0"/>
          </a:p>
          <a:p>
            <a:r>
              <a:rPr lang="en-US" dirty="0" smtClean="0"/>
              <a:t>Sensitivity</a:t>
            </a:r>
          </a:p>
          <a:p>
            <a:pPr lvl="1"/>
            <a:r>
              <a:rPr lang="en-US" dirty="0" smtClean="0"/>
              <a:t>External sources of validation</a:t>
            </a:r>
          </a:p>
          <a:p>
            <a:endParaRPr lang="en-US" dirty="0" smtClean="0"/>
          </a:p>
          <a:p>
            <a:r>
              <a:rPr lang="en-US" dirty="0" smtClean="0"/>
              <a:t>Specificity</a:t>
            </a:r>
          </a:p>
          <a:p>
            <a:pPr lvl="1"/>
            <a:r>
              <a:rPr lang="en-US" dirty="0" smtClean="0"/>
              <a:t>Test a random selection of </a:t>
            </a:r>
            <a:r>
              <a:rPr lang="en-US" dirty="0" err="1" smtClean="0"/>
              <a:t>snps</a:t>
            </a:r>
            <a:r>
              <a:rPr lang="en-US" dirty="0" smtClean="0"/>
              <a:t> by another technology</a:t>
            </a:r>
          </a:p>
          <a:p>
            <a:pPr lvl="1"/>
            <a:r>
              <a:rPr lang="en-US" dirty="0" smtClean="0"/>
              <a:t>e.g. </a:t>
            </a:r>
            <a:r>
              <a:rPr lang="en-US" dirty="0" err="1" smtClean="0"/>
              <a:t>Sequenom</a:t>
            </a:r>
            <a:r>
              <a:rPr lang="en-US" dirty="0" smtClean="0"/>
              <a:t>, Sanger sequencing… </a:t>
            </a:r>
          </a:p>
          <a:p>
            <a:endParaRPr lang="en-US" dirty="0" smtClean="0"/>
          </a:p>
          <a:p>
            <a:r>
              <a:rPr lang="en-US" dirty="0" smtClean="0"/>
              <a:t>Receiver operator curves to investigate effects of varying parameters</a:t>
            </a:r>
            <a:endParaRPr lang="en-US" dirty="0"/>
          </a:p>
        </p:txBody>
      </p:sp>
      <p:pic>
        <p:nvPicPr>
          <p:cNvPr id="4" name="Picture 3" descr="Screen shot 2012-08-10 at 15.37.14.png"/>
          <p:cNvPicPr>
            <a:picLocks noChangeAspect="1"/>
          </p:cNvPicPr>
          <p:nvPr/>
        </p:nvPicPr>
        <p:blipFill>
          <a:blip r:embed="rId2"/>
          <a:stretch>
            <a:fillRect/>
          </a:stretch>
        </p:blipFill>
        <p:spPr>
          <a:xfrm>
            <a:off x="2168994" y="4527335"/>
            <a:ext cx="4145280" cy="1706880"/>
          </a:xfrm>
          <a:prstGeom prst="rect">
            <a:avLst/>
          </a:prstGeom>
        </p:spPr>
      </p:pic>
    </p:spTree>
    <p:extLst>
      <p:ext uri="{BB962C8B-B14F-4D97-AF65-F5344CB8AC3E}">
        <p14:creationId xmlns:p14="http://schemas.microsoft.com/office/powerpoint/2010/main" val="402524543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Known Systematic Biases</a:t>
            </a:r>
            <a:endParaRPr lang="en-US" dirty="0"/>
          </a:p>
        </p:txBody>
      </p:sp>
      <p:sp>
        <p:nvSpPr>
          <p:cNvPr id="3" name="Content Placeholder 2"/>
          <p:cNvSpPr>
            <a:spLocks noGrp="1"/>
          </p:cNvSpPr>
          <p:nvPr>
            <p:ph idx="1"/>
          </p:nvPr>
        </p:nvSpPr>
        <p:spPr/>
        <p:txBody>
          <a:bodyPr/>
          <a:lstStyle/>
          <a:p>
            <a:r>
              <a:rPr lang="en-US" dirty="0" smtClean="0"/>
              <a:t>Many biases can be introduced in either sample preparation, sequencing process, computational alignment steps etc.</a:t>
            </a:r>
          </a:p>
          <a:p>
            <a:pPr lvl="1"/>
            <a:r>
              <a:rPr lang="en-US" dirty="0" smtClean="0"/>
              <a:t>Can generate false positive </a:t>
            </a:r>
            <a:r>
              <a:rPr lang="en-US" dirty="0" err="1" smtClean="0"/>
              <a:t>SNPs/indels</a:t>
            </a:r>
            <a:endParaRPr lang="en-US" dirty="0" smtClean="0"/>
          </a:p>
          <a:p>
            <a:endParaRPr lang="en-US" dirty="0" smtClean="0"/>
          </a:p>
          <a:p>
            <a:r>
              <a:rPr lang="en-US" dirty="0" smtClean="0"/>
              <a:t>Potential biases</a:t>
            </a:r>
          </a:p>
          <a:p>
            <a:pPr lvl="1"/>
            <a:r>
              <a:rPr lang="en-US" dirty="0" smtClean="0"/>
              <a:t>Strand bias</a:t>
            </a:r>
          </a:p>
          <a:p>
            <a:pPr lvl="1"/>
            <a:r>
              <a:rPr lang="en-US" dirty="0" smtClean="0"/>
              <a:t>End distance bias</a:t>
            </a:r>
          </a:p>
          <a:p>
            <a:pPr lvl="1"/>
            <a:r>
              <a:rPr lang="en-US" dirty="0" smtClean="0"/>
              <a:t>Consistency across replicates/libraries</a:t>
            </a:r>
          </a:p>
          <a:p>
            <a:pPr lvl="1"/>
            <a:r>
              <a:rPr lang="en-US" dirty="0" smtClean="0"/>
              <a:t>Variant distance bias</a:t>
            </a:r>
          </a:p>
          <a:p>
            <a:pPr lvl="1"/>
            <a:endParaRPr lang="en-US" dirty="0" smtClean="0"/>
          </a:p>
          <a:p>
            <a:r>
              <a:rPr lang="en-US" dirty="0" smtClean="0"/>
              <a:t>VCF Tools (</a:t>
            </a:r>
            <a:r>
              <a:rPr lang="en-US" dirty="0" err="1" smtClean="0"/>
              <a:t>vcf</a:t>
            </a:r>
            <a:r>
              <a:rPr lang="en-US" dirty="0" smtClean="0"/>
              <a:t>-annotate)</a:t>
            </a:r>
          </a:p>
          <a:p>
            <a:pPr lvl="1"/>
            <a:r>
              <a:rPr lang="en-US" dirty="0" smtClean="0"/>
              <a:t>Soft filter variants file for these biases</a:t>
            </a:r>
          </a:p>
          <a:p>
            <a:pPr lvl="1"/>
            <a:r>
              <a:rPr lang="en-US" dirty="0" smtClean="0"/>
              <a:t>Variants kept in the file – just annotated with potential bias affecting the variant</a:t>
            </a:r>
            <a:endParaRPr lang="en-US" dirty="0"/>
          </a:p>
        </p:txBody>
      </p:sp>
    </p:spTree>
    <p:extLst>
      <p:ext uri="{BB962C8B-B14F-4D97-AF65-F5344CB8AC3E}">
        <p14:creationId xmlns:p14="http://schemas.microsoft.com/office/powerpoint/2010/main" val="5128875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Strand Bias</a:t>
            </a:r>
            <a:endParaRPr lang="en-US" dirty="0"/>
          </a:p>
        </p:txBody>
      </p:sp>
      <p:pic>
        <p:nvPicPr>
          <p:cNvPr id="4" name="Picture 3" descr="Screen shot 2012-10-14 at 16.36.32.png"/>
          <p:cNvPicPr>
            <a:picLocks noChangeAspect="1"/>
          </p:cNvPicPr>
          <p:nvPr/>
        </p:nvPicPr>
        <p:blipFill>
          <a:blip r:embed="rId2"/>
          <a:stretch>
            <a:fillRect/>
          </a:stretch>
        </p:blipFill>
        <p:spPr>
          <a:xfrm>
            <a:off x="399588" y="1168518"/>
            <a:ext cx="8395335" cy="4779645"/>
          </a:xfrm>
          <a:prstGeom prst="rect">
            <a:avLst/>
          </a:prstGeom>
        </p:spPr>
      </p:pic>
    </p:spTree>
    <p:extLst>
      <p:ext uri="{BB962C8B-B14F-4D97-AF65-F5344CB8AC3E}">
        <p14:creationId xmlns:p14="http://schemas.microsoft.com/office/powerpoint/2010/main" val="109727766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 Distance Bias</a:t>
            </a:r>
            <a:endParaRPr lang="en-US" dirty="0"/>
          </a:p>
        </p:txBody>
      </p:sp>
      <p:pic>
        <p:nvPicPr>
          <p:cNvPr id="4" name="Picture 3" descr="Screen shot 2012-10-14 at 16.38.04.png"/>
          <p:cNvPicPr>
            <a:picLocks noChangeAspect="1"/>
          </p:cNvPicPr>
          <p:nvPr/>
        </p:nvPicPr>
        <p:blipFill>
          <a:blip r:embed="rId2"/>
          <a:stretch>
            <a:fillRect/>
          </a:stretch>
        </p:blipFill>
        <p:spPr>
          <a:xfrm>
            <a:off x="225788" y="1166809"/>
            <a:ext cx="8489950" cy="4916170"/>
          </a:xfrm>
          <a:prstGeom prst="rect">
            <a:avLst/>
          </a:prstGeom>
        </p:spPr>
      </p:pic>
    </p:spTree>
    <p:extLst>
      <p:ext uri="{BB962C8B-B14F-4D97-AF65-F5344CB8AC3E}">
        <p14:creationId xmlns:p14="http://schemas.microsoft.com/office/powerpoint/2010/main" val="40406738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Variant Distance Bias</a:t>
            </a:r>
            <a:endParaRPr lang="en-US" dirty="0"/>
          </a:p>
        </p:txBody>
      </p:sp>
      <p:pic>
        <p:nvPicPr>
          <p:cNvPr id="5" name="Picture 4" descr="Screen shot 2012-10-14 at 16.41.39.png"/>
          <p:cNvPicPr>
            <a:picLocks noChangeAspect="1"/>
          </p:cNvPicPr>
          <p:nvPr/>
        </p:nvPicPr>
        <p:blipFill>
          <a:blip r:embed="rId3"/>
          <a:stretch>
            <a:fillRect/>
          </a:stretch>
        </p:blipFill>
        <p:spPr>
          <a:xfrm>
            <a:off x="128439" y="928669"/>
            <a:ext cx="8738870" cy="5191760"/>
          </a:xfrm>
          <a:prstGeom prst="rect">
            <a:avLst/>
          </a:prstGeom>
        </p:spPr>
      </p:pic>
    </p:spTree>
    <p:extLst>
      <p:ext uri="{BB962C8B-B14F-4D97-AF65-F5344CB8AC3E}">
        <p14:creationId xmlns:p14="http://schemas.microsoft.com/office/powerpoint/2010/main" val="337690020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Reproducibility</a:t>
            </a:r>
            <a:endParaRPr lang="en-US" dirty="0"/>
          </a:p>
        </p:txBody>
      </p:sp>
      <p:pic>
        <p:nvPicPr>
          <p:cNvPr id="4" name="Picture 3" descr="Screen shot 2012-10-14 at 16.38.57.png"/>
          <p:cNvPicPr>
            <a:picLocks noChangeAspect="1"/>
          </p:cNvPicPr>
          <p:nvPr/>
        </p:nvPicPr>
        <p:blipFill>
          <a:blip r:embed="rId2"/>
          <a:stretch>
            <a:fillRect/>
          </a:stretch>
        </p:blipFill>
        <p:spPr>
          <a:xfrm>
            <a:off x="139333" y="1373121"/>
            <a:ext cx="8507730" cy="4489450"/>
          </a:xfrm>
          <a:prstGeom prst="rect">
            <a:avLst/>
          </a:prstGeom>
        </p:spPr>
      </p:pic>
    </p:spTree>
    <p:extLst>
      <p:ext uri="{BB962C8B-B14F-4D97-AF65-F5344CB8AC3E}">
        <p14:creationId xmlns:p14="http://schemas.microsoft.com/office/powerpoint/2010/main" val="282929123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r>
              <a:rPr lang="en-US" dirty="0" err="1"/>
              <a:t>Resequencing</a:t>
            </a:r>
            <a:r>
              <a:rPr lang="en-US" dirty="0"/>
              <a:t> and Variant Calling</a:t>
            </a:r>
          </a:p>
        </p:txBody>
      </p:sp>
      <p:sp>
        <p:nvSpPr>
          <p:cNvPr id="13315" name="Rectangle 3">
            <a:hlinkClick r:id="rId3" action="ppaction://hlinksldjump"/>
          </p:cNvPr>
          <p:cNvSpPr>
            <a:spLocks noChangeArrowheads="1"/>
          </p:cNvSpPr>
          <p:nvPr/>
        </p:nvSpPr>
        <p:spPr bwMode="auto">
          <a:xfrm>
            <a:off x="1470025" y="4924644"/>
            <a:ext cx="5873750" cy="611188"/>
          </a:xfrm>
          <a:prstGeom prst="rect">
            <a:avLst/>
          </a:prstGeom>
          <a:solidFill>
            <a:schemeClr val="tx1"/>
          </a:solidFill>
          <a:ln w="9525">
            <a:solidFill>
              <a:schemeClr val="tx1"/>
            </a:solidFill>
            <a:miter lim="800000"/>
            <a:headEnd/>
            <a:tailEnd/>
          </a:ln>
          <a:effectLst/>
        </p:spPr>
        <p:txBody>
          <a:bodyPr wrap="none" lIns="306000" rIns="90000" anchor="ctr">
            <a:prstTxWarp prst="textNoShape">
              <a:avLst/>
            </a:prstTxWarp>
          </a:bodyPr>
          <a:lstStyle/>
          <a:p>
            <a:pPr algn="l" eaLnBrk="0" hangingPunct="0">
              <a:buClr>
                <a:schemeClr val="bg1"/>
              </a:buClr>
              <a:buFont typeface="Webdings" charset="2"/>
              <a:buChar char="4"/>
            </a:pPr>
            <a:r>
              <a:rPr lang="en-GB" sz="2800" b="1" dirty="0" smtClean="0">
                <a:solidFill>
                  <a:schemeClr val="bg1"/>
                </a:solidFill>
              </a:rPr>
              <a:t>Lab Exercises</a:t>
            </a:r>
            <a:endParaRPr lang="en-GB" sz="2800" b="1" dirty="0">
              <a:solidFill>
                <a:schemeClr val="bg1"/>
              </a:solidFill>
            </a:endParaRPr>
          </a:p>
        </p:txBody>
      </p:sp>
      <p:sp>
        <p:nvSpPr>
          <p:cNvPr id="13317" name="Rectangle 5">
            <a:hlinkClick r:id="rId4" action="ppaction://hlinksldjump"/>
          </p:cNvPr>
          <p:cNvSpPr>
            <a:spLocks noChangeArrowheads="1"/>
          </p:cNvSpPr>
          <p:nvPr/>
        </p:nvSpPr>
        <p:spPr bwMode="auto">
          <a:xfrm>
            <a:off x="1466850" y="2598974"/>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Workflows</a:t>
            </a:r>
            <a:endParaRPr lang="en-GB" sz="2800" b="1" dirty="0"/>
          </a:p>
        </p:txBody>
      </p:sp>
      <p:sp>
        <p:nvSpPr>
          <p:cNvPr id="13318" name="Rectangle 6">
            <a:hlinkClick r:id="rId4" action="ppaction://hlinksldjump"/>
          </p:cNvPr>
          <p:cNvSpPr>
            <a:spLocks noChangeArrowheads="1"/>
          </p:cNvSpPr>
          <p:nvPr/>
        </p:nvSpPr>
        <p:spPr bwMode="auto">
          <a:xfrm>
            <a:off x="1465263" y="1822004"/>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Sequence Alignment</a:t>
            </a:r>
            <a:endParaRPr lang="en-GB" sz="2800" b="1" dirty="0"/>
          </a:p>
        </p:txBody>
      </p:sp>
      <p:sp>
        <p:nvSpPr>
          <p:cNvPr id="9" name="Rectangle 8">
            <a:hlinkClick r:id="" action="ppaction://noaction"/>
          </p:cNvPr>
          <p:cNvSpPr>
            <a:spLocks noChangeArrowheads="1"/>
          </p:cNvSpPr>
          <p:nvPr/>
        </p:nvSpPr>
        <p:spPr bwMode="auto">
          <a:xfrm>
            <a:off x="1470025" y="4153109"/>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SNP/</a:t>
            </a:r>
            <a:r>
              <a:rPr lang="en-GB" sz="2800" b="1" dirty="0" err="1" smtClean="0"/>
              <a:t>indel</a:t>
            </a:r>
            <a:r>
              <a:rPr lang="en-GB" sz="2800" b="1" dirty="0" smtClean="0"/>
              <a:t> Calling</a:t>
            </a:r>
            <a:endParaRPr lang="en-GB" sz="2800" b="1" dirty="0"/>
          </a:p>
        </p:txBody>
      </p:sp>
      <p:sp>
        <p:nvSpPr>
          <p:cNvPr id="10" name="Rectangle 6">
            <a:hlinkClick r:id="" action="ppaction://noaction"/>
          </p:cNvPr>
          <p:cNvSpPr>
            <a:spLocks noChangeArrowheads="1"/>
          </p:cNvSpPr>
          <p:nvPr/>
        </p:nvSpPr>
        <p:spPr bwMode="auto">
          <a:xfrm>
            <a:off x="1470025" y="3389483"/>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Data Formats</a:t>
            </a:r>
            <a:endParaRPr lang="en-GB" sz="2800" b="1" dirty="0"/>
          </a:p>
        </p:txBody>
      </p:sp>
    </p:spTree>
    <p:extLst>
      <p:ext uri="{BB962C8B-B14F-4D97-AF65-F5344CB8AC3E}">
        <p14:creationId xmlns:p14="http://schemas.microsoft.com/office/powerpoint/2010/main" val="35903989"/>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58077" y="3040960"/>
            <a:ext cx="5775960" cy="3048000"/>
          </a:xfrm>
          <a:prstGeom prst="rect">
            <a:avLst/>
          </a:prstGeom>
        </p:spPr>
      </p:pic>
      <p:sp>
        <p:nvSpPr>
          <p:cNvPr id="2" name="Title 1"/>
          <p:cNvSpPr>
            <a:spLocks noGrp="1"/>
          </p:cNvSpPr>
          <p:nvPr>
            <p:ph type="title"/>
          </p:nvPr>
        </p:nvSpPr>
        <p:spPr/>
        <p:txBody>
          <a:bodyPr/>
          <a:lstStyle/>
          <a:p>
            <a:r>
              <a:rPr lang="en-US" dirty="0" smtClean="0"/>
              <a:t>Smith-Waterman Algorithm</a:t>
            </a:r>
            <a:endParaRPr lang="en-US" dirty="0"/>
          </a:p>
        </p:txBody>
      </p:sp>
      <p:sp>
        <p:nvSpPr>
          <p:cNvPr id="3" name="Content Placeholder 2"/>
          <p:cNvSpPr>
            <a:spLocks noGrp="1"/>
          </p:cNvSpPr>
          <p:nvPr>
            <p:ph idx="1"/>
          </p:nvPr>
        </p:nvSpPr>
        <p:spPr>
          <a:xfrm>
            <a:off x="539750" y="1066800"/>
            <a:ext cx="8064500" cy="1654547"/>
          </a:xfrm>
        </p:spPr>
        <p:txBody>
          <a:bodyPr>
            <a:normAutofit fontScale="92500" lnSpcReduction="20000"/>
          </a:bodyPr>
          <a:lstStyle/>
          <a:p>
            <a:r>
              <a:rPr lang="en-US" dirty="0" smtClean="0"/>
              <a:t>Algorithm for generating the optimal </a:t>
            </a:r>
            <a:r>
              <a:rPr lang="en-US" dirty="0" err="1" smtClean="0"/>
              <a:t>pairwise</a:t>
            </a:r>
            <a:r>
              <a:rPr lang="en-US" dirty="0" smtClean="0"/>
              <a:t> alignment between two sequences</a:t>
            </a:r>
          </a:p>
          <a:p>
            <a:endParaRPr lang="en-US" dirty="0" smtClean="0"/>
          </a:p>
          <a:p>
            <a:r>
              <a:rPr lang="en-US" dirty="0" smtClean="0"/>
              <a:t>Time consuming to carry out for every read</a:t>
            </a:r>
          </a:p>
          <a:p>
            <a:pPr lvl="1"/>
            <a:r>
              <a:rPr lang="en-US" dirty="0" smtClean="0"/>
              <a:t>Only applied to a small subset of the reads that don’t have an exact match</a:t>
            </a:r>
          </a:p>
          <a:p>
            <a:pPr lvl="1"/>
            <a:r>
              <a:rPr lang="en-US" dirty="0" smtClean="0"/>
              <a:t>Important for correctly aligning reads with insertions/deletions</a:t>
            </a:r>
            <a:endParaRPr lang="en-US" dirty="0"/>
          </a:p>
        </p:txBody>
      </p:sp>
      <p:sp>
        <p:nvSpPr>
          <p:cNvPr id="5" name="TextBox 4"/>
          <p:cNvSpPr txBox="1"/>
          <p:nvPr/>
        </p:nvSpPr>
        <p:spPr>
          <a:xfrm>
            <a:off x="1035365" y="5094313"/>
            <a:ext cx="1532128" cy="923330"/>
          </a:xfrm>
          <a:prstGeom prst="rect">
            <a:avLst/>
          </a:prstGeom>
          <a:noFill/>
        </p:spPr>
        <p:txBody>
          <a:bodyPr wrap="none" rtlCol="0">
            <a:spAutoFit/>
          </a:bodyPr>
          <a:lstStyle/>
          <a:p>
            <a:r>
              <a:rPr lang="en-US" dirty="0" smtClean="0"/>
              <a:t>Match: +1</a:t>
            </a:r>
          </a:p>
          <a:p>
            <a:r>
              <a:rPr lang="en-US" dirty="0" smtClean="0"/>
              <a:t>Mismatch: 0</a:t>
            </a:r>
          </a:p>
          <a:p>
            <a:r>
              <a:rPr lang="en-US" dirty="0" smtClean="0"/>
              <a:t>Gap open: -1</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Qualities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What if there are several possible places in the genome to align your sequencing read?</a:t>
            </a:r>
          </a:p>
          <a:p>
            <a:endParaRPr lang="en-US" dirty="0" smtClean="0"/>
          </a:p>
          <a:p>
            <a:r>
              <a:rPr lang="en-US" dirty="0" smtClean="0"/>
              <a:t>Genomes contain many different types of repeated sequences</a:t>
            </a:r>
          </a:p>
          <a:p>
            <a:pPr lvl="1"/>
            <a:r>
              <a:rPr lang="en-US" dirty="0" smtClean="0"/>
              <a:t>Transposable elements (40-50% of vertebrate genomes)</a:t>
            </a:r>
          </a:p>
          <a:p>
            <a:pPr lvl="1"/>
            <a:r>
              <a:rPr lang="en-US" dirty="0" smtClean="0"/>
              <a:t>Low complexity sequence</a:t>
            </a:r>
          </a:p>
          <a:p>
            <a:pPr lvl="1"/>
            <a:r>
              <a:rPr lang="en-US" dirty="0" smtClean="0"/>
              <a:t>Reference errors and gaps</a:t>
            </a:r>
          </a:p>
          <a:p>
            <a:endParaRPr lang="en-US" dirty="0" smtClean="0"/>
          </a:p>
          <a:p>
            <a:r>
              <a:rPr lang="en-US" dirty="0" smtClean="0"/>
              <a:t>Mapping quality is a measure of how confident the aligner is that the read is corresponds to this location in the reference genome</a:t>
            </a:r>
          </a:p>
          <a:p>
            <a:pPr lvl="1"/>
            <a:r>
              <a:rPr lang="en-US" dirty="0" smtClean="0"/>
              <a:t>Typically represented as a </a:t>
            </a:r>
            <a:r>
              <a:rPr lang="en-US" dirty="0" err="1" smtClean="0"/>
              <a:t>phred</a:t>
            </a:r>
            <a:r>
              <a:rPr lang="en-US" dirty="0" smtClean="0"/>
              <a:t> score (log scale)</a:t>
            </a:r>
          </a:p>
          <a:p>
            <a:pPr lvl="1"/>
            <a:r>
              <a:rPr lang="en-US" dirty="0" smtClean="0"/>
              <a:t>Q10 = 1 in 10 incorrect</a:t>
            </a:r>
          </a:p>
          <a:p>
            <a:pPr lvl="1"/>
            <a:r>
              <a:rPr lang="en-US" dirty="0" smtClean="0"/>
              <a:t>Q20 = 1 in 100 incorrect</a:t>
            </a:r>
          </a:p>
          <a:p>
            <a:endParaRPr lang="en-US" dirty="0" smtClean="0"/>
          </a:p>
          <a:p>
            <a:r>
              <a:rPr lang="en-US" dirty="0" smtClean="0"/>
              <a:t>Paired-end sequencing is useful</a:t>
            </a:r>
          </a:p>
          <a:p>
            <a:pPr lvl="1"/>
            <a:r>
              <a:rPr lang="en-US" dirty="0" smtClean="0"/>
              <a:t>One end maps inside a repetitive elements and one outside in unique sequence</a:t>
            </a:r>
          </a:p>
          <a:p>
            <a:pPr lvl="1"/>
            <a:r>
              <a:rPr lang="en-US" dirty="0" smtClean="0"/>
              <a:t>Then the combined mapping quality can still be high</a:t>
            </a:r>
          </a:p>
          <a:p>
            <a:pPr lvl="1"/>
            <a:r>
              <a:rPr lang="en-US" b="1" dirty="0" smtClean="0"/>
              <a:t>Hence always do paired-end sequencing!</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Alignment Limitations</a:t>
            </a:r>
            <a:endParaRPr lang="en-US" dirty="0"/>
          </a:p>
        </p:txBody>
      </p:sp>
      <p:sp>
        <p:nvSpPr>
          <p:cNvPr id="3" name="Content Placeholder 2"/>
          <p:cNvSpPr>
            <a:spLocks noGrp="1"/>
          </p:cNvSpPr>
          <p:nvPr>
            <p:ph idx="1"/>
          </p:nvPr>
        </p:nvSpPr>
        <p:spPr/>
        <p:txBody>
          <a:bodyPr>
            <a:normAutofit lnSpcReduction="10000"/>
          </a:bodyPr>
          <a:lstStyle/>
          <a:p>
            <a:r>
              <a:rPr lang="en-US" dirty="0" smtClean="0"/>
              <a:t>Read Length and complexity of the genome</a:t>
            </a:r>
          </a:p>
          <a:p>
            <a:pPr lvl="1"/>
            <a:r>
              <a:rPr lang="en-US" dirty="0" smtClean="0"/>
              <a:t>Very short reads difficult to align confidently to the genome</a:t>
            </a:r>
          </a:p>
          <a:p>
            <a:pPr lvl="1"/>
            <a:r>
              <a:rPr lang="en-US" dirty="0" smtClean="0"/>
              <a:t>Low complexity genomes present difficulties</a:t>
            </a:r>
          </a:p>
          <a:p>
            <a:pPr lvl="2"/>
            <a:r>
              <a:rPr lang="en-US" dirty="0" smtClean="0"/>
              <a:t>Malaria is 80% AT – lots of low complexity AT stretches</a:t>
            </a:r>
          </a:p>
          <a:p>
            <a:r>
              <a:rPr lang="en-US" dirty="0" smtClean="0"/>
              <a:t>Alignment around </a:t>
            </a:r>
            <a:r>
              <a:rPr lang="en-US" dirty="0" err="1" smtClean="0"/>
              <a:t>indels</a:t>
            </a:r>
            <a:endParaRPr lang="en-US" dirty="0" smtClean="0"/>
          </a:p>
          <a:p>
            <a:pPr lvl="1"/>
            <a:r>
              <a:rPr lang="en-US" dirty="0" smtClean="0"/>
              <a:t>Next-gen alignments tend to accumulate false </a:t>
            </a:r>
            <a:r>
              <a:rPr lang="en-US" dirty="0" err="1" smtClean="0"/>
              <a:t>SNPs</a:t>
            </a:r>
            <a:r>
              <a:rPr lang="en-US" dirty="0" smtClean="0"/>
              <a:t> near true </a:t>
            </a:r>
            <a:r>
              <a:rPr lang="en-US" dirty="0" err="1" smtClean="0"/>
              <a:t>indel</a:t>
            </a:r>
            <a:r>
              <a:rPr lang="en-US" dirty="0" smtClean="0"/>
              <a:t> positions due to misalignment</a:t>
            </a:r>
          </a:p>
          <a:p>
            <a:pPr lvl="1"/>
            <a:r>
              <a:rPr lang="en-US" dirty="0" smtClean="0"/>
              <a:t>Smith-Waterman scoring schemes generally </a:t>
            </a:r>
            <a:r>
              <a:rPr lang="en-US" dirty="0" err="1" smtClean="0"/>
              <a:t>penalise</a:t>
            </a:r>
            <a:r>
              <a:rPr lang="en-US" dirty="0" smtClean="0"/>
              <a:t> a SNP less than a gap open</a:t>
            </a:r>
          </a:p>
          <a:p>
            <a:pPr lvl="1"/>
            <a:r>
              <a:rPr lang="en-US" dirty="0" smtClean="0"/>
              <a:t>New tools developed to do a second pass on a BAM and locally realign the reads around </a:t>
            </a:r>
            <a:r>
              <a:rPr lang="en-US" dirty="0" err="1" smtClean="0"/>
              <a:t>indels</a:t>
            </a:r>
            <a:r>
              <a:rPr lang="en-US" dirty="0" smtClean="0"/>
              <a:t> and ‘correct’ the read alignments</a:t>
            </a:r>
          </a:p>
          <a:p>
            <a:r>
              <a:rPr lang="en-US" dirty="0" smtClean="0"/>
              <a:t>High density SNP regions</a:t>
            </a:r>
          </a:p>
          <a:p>
            <a:pPr lvl="1"/>
            <a:r>
              <a:rPr lang="en-US" dirty="0" smtClean="0"/>
              <a:t>Seed and extend based aligners can have an upper limit on the number of consecutive </a:t>
            </a:r>
            <a:r>
              <a:rPr lang="en-US" dirty="0" err="1" smtClean="0"/>
              <a:t>SNPs</a:t>
            </a:r>
            <a:r>
              <a:rPr lang="en-US" dirty="0" smtClean="0"/>
              <a:t> in seed region of read (e.g. </a:t>
            </a:r>
            <a:r>
              <a:rPr lang="en-US" dirty="0" err="1" smtClean="0"/>
              <a:t>Maq</a:t>
            </a:r>
            <a:r>
              <a:rPr lang="en-US" dirty="0" smtClean="0"/>
              <a:t> – max of 2 mismatches in first 28bp of read)</a:t>
            </a:r>
          </a:p>
          <a:p>
            <a:pPr lvl="1"/>
            <a:r>
              <a:rPr lang="en-US" dirty="0" smtClean="0"/>
              <a:t>BWT based aligners work best at low divergence</a:t>
            </a:r>
          </a:p>
          <a:p>
            <a:endParaRPr lang="en-US" dirty="0" smtClean="0"/>
          </a:p>
          <a:p>
            <a:endParaRPr lang="en-US"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theme/theme1.xml><?xml version="1.0" encoding="utf-8"?>
<a:theme xmlns:a="http://schemas.openxmlformats.org/drawingml/2006/main" name="updated_sanger_logo_template">
  <a:themeElements>
    <a:clrScheme name="Office Theme 2">
      <a:dk1>
        <a:srgbClr val="004869"/>
      </a:dk1>
      <a:lt1>
        <a:srgbClr val="FFFFFF"/>
      </a:lt1>
      <a:dk2>
        <a:srgbClr val="004869"/>
      </a:dk2>
      <a:lt2>
        <a:srgbClr val="8D0017"/>
      </a:lt2>
      <a:accent1>
        <a:srgbClr val="C3001D"/>
      </a:accent1>
      <a:accent2>
        <a:srgbClr val="DDF6A4"/>
      </a:accent2>
      <a:accent3>
        <a:srgbClr val="FFFFFF"/>
      </a:accent3>
      <a:accent4>
        <a:srgbClr val="003C59"/>
      </a:accent4>
      <a:accent5>
        <a:srgbClr val="DEAAAB"/>
      </a:accent5>
      <a:accent6>
        <a:srgbClr val="C8DF94"/>
      </a:accent6>
      <a:hlink>
        <a:srgbClr val="FF7200"/>
      </a:hlink>
      <a:folHlink>
        <a:srgbClr val="CCB376"/>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4869"/>
        </a:dk1>
        <a:lt1>
          <a:srgbClr val="FFFFFF"/>
        </a:lt1>
        <a:dk2>
          <a:srgbClr val="004869"/>
        </a:dk2>
        <a:lt2>
          <a:srgbClr val="8D0017"/>
        </a:lt2>
        <a:accent1>
          <a:srgbClr val="C3001D"/>
        </a:accent1>
        <a:accent2>
          <a:srgbClr val="DDF6A4"/>
        </a:accent2>
        <a:accent3>
          <a:srgbClr val="FFFFFF"/>
        </a:accent3>
        <a:accent4>
          <a:srgbClr val="003C59"/>
        </a:accent4>
        <a:accent5>
          <a:srgbClr val="DEAAAB"/>
        </a:accent5>
        <a:accent6>
          <a:srgbClr val="C8DF94"/>
        </a:accent6>
        <a:hlink>
          <a:srgbClr val="FF7200"/>
        </a:hlink>
        <a:folHlink>
          <a:srgbClr val="CCB37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100421-sanger-template.potx</Template>
  <TotalTime>6974</TotalTime>
  <Words>4402</Words>
  <Application>Microsoft Macintosh PowerPoint</Application>
  <PresentationFormat>On-screen Show (4:3)</PresentationFormat>
  <Paragraphs>743</Paragraphs>
  <Slides>69</Slides>
  <Notes>22</Notes>
  <HiddenSlides>0</HiddenSlides>
  <MMClips>0</MMClips>
  <ScaleCrop>false</ScaleCrop>
  <HeadingPairs>
    <vt:vector size="4" baseType="variant">
      <vt:variant>
        <vt:lpstr>Theme</vt:lpstr>
      </vt:variant>
      <vt:variant>
        <vt:i4>1</vt:i4>
      </vt:variant>
      <vt:variant>
        <vt:lpstr>Slide Titles</vt:lpstr>
      </vt:variant>
      <vt:variant>
        <vt:i4>69</vt:i4>
      </vt:variant>
    </vt:vector>
  </HeadingPairs>
  <TitlesOfParts>
    <vt:vector size="70" baseType="lpstr">
      <vt:lpstr>updated_sanger_logo_template</vt:lpstr>
      <vt:lpstr>Resequencing and Variant Calling</vt:lpstr>
      <vt:lpstr>Resequencing and Variant Calling</vt:lpstr>
      <vt:lpstr>Sequence Alignment</vt:lpstr>
      <vt:lpstr>Hash Table Based Alignment</vt:lpstr>
      <vt:lpstr>Hash Table Based Alignment</vt:lpstr>
      <vt:lpstr>Suffix Trie/Array Based Aligners</vt:lpstr>
      <vt:lpstr>Smith-Waterman Algorithm</vt:lpstr>
      <vt:lpstr>Mapping Qualities</vt:lpstr>
      <vt:lpstr>Alignment Limitations</vt:lpstr>
      <vt:lpstr>Read Length vs. uniqueness</vt:lpstr>
      <vt:lpstr>Example Indel</vt:lpstr>
      <vt:lpstr>Using BWA</vt:lpstr>
      <vt:lpstr>Using Smalt</vt:lpstr>
      <vt:lpstr>Parallelising Short Read Alignment</vt:lpstr>
      <vt:lpstr>QC Metrics from Alignments</vt:lpstr>
      <vt:lpstr>GC vs. Depth</vt:lpstr>
      <vt:lpstr>Fragment size</vt:lpstr>
      <vt:lpstr>Fragment size</vt:lpstr>
      <vt:lpstr>Indels per cycle</vt:lpstr>
      <vt:lpstr>Indels per cycle</vt:lpstr>
      <vt:lpstr>QC Metrics from Alignments</vt:lpstr>
      <vt:lpstr>Reading and Links</vt:lpstr>
      <vt:lpstr>Resequencing and Variant Calling</vt:lpstr>
      <vt:lpstr>NGS Workflows</vt:lpstr>
      <vt:lpstr>Data Production Workflow</vt:lpstr>
      <vt:lpstr>Data Production Workflow</vt:lpstr>
      <vt:lpstr>BAM Improvement</vt:lpstr>
      <vt:lpstr>Realignment</vt:lpstr>
      <vt:lpstr>Realignment</vt:lpstr>
      <vt:lpstr>Base Quality Recalibration</vt:lpstr>
      <vt:lpstr>Base Quality Recalibration</vt:lpstr>
      <vt:lpstr>Base Quality Recalibration Effects</vt:lpstr>
      <vt:lpstr>Data Production Workflow</vt:lpstr>
      <vt:lpstr>Library Merge</vt:lpstr>
      <vt:lpstr>Library Duplicates</vt:lpstr>
      <vt:lpstr>Duplicates and False SNPs</vt:lpstr>
      <vt:lpstr>Software Tools</vt:lpstr>
      <vt:lpstr>Resequencing and Variant Calling</vt:lpstr>
      <vt:lpstr>Primary NGS Data Formats</vt:lpstr>
      <vt:lpstr>FASTA</vt:lpstr>
      <vt:lpstr>FASTQ</vt:lpstr>
      <vt:lpstr>SAM/BAM Format</vt:lpstr>
      <vt:lpstr>Read Entries in SAM</vt:lpstr>
      <vt:lpstr>Cigar Format</vt:lpstr>
      <vt:lpstr>What is the cigar line?</vt:lpstr>
      <vt:lpstr>Read Group Tag</vt:lpstr>
      <vt:lpstr>1000 Genomes BAM File</vt:lpstr>
      <vt:lpstr>1000 Genomes BAM File</vt:lpstr>
      <vt:lpstr>SAM/BAM Tools</vt:lpstr>
      <vt:lpstr>CRAM</vt:lpstr>
      <vt:lpstr>Reference Based Compression</vt:lpstr>
      <vt:lpstr>CRAM: Reference-based sequence data compression</vt:lpstr>
      <vt:lpstr>Variant Call Format (VCF)</vt:lpstr>
      <vt:lpstr>VCF file structure</vt:lpstr>
      <vt:lpstr>Example VCF – SNPs/indels</vt:lpstr>
      <vt:lpstr>VCF Trivia</vt:lpstr>
      <vt:lpstr>More information</vt:lpstr>
      <vt:lpstr>Resequencing and Variant Calling</vt:lpstr>
      <vt:lpstr>SNP Calling</vt:lpstr>
      <vt:lpstr>Mouse SNP</vt:lpstr>
      <vt:lpstr>Read Length vs. uniqueness</vt:lpstr>
      <vt:lpstr>Is this a SNP?</vt:lpstr>
      <vt:lpstr>Evaluating SNPs</vt:lpstr>
      <vt:lpstr>Known Systematic Biases</vt:lpstr>
      <vt:lpstr>Strand Bias</vt:lpstr>
      <vt:lpstr>End Distance Bias</vt:lpstr>
      <vt:lpstr>Variant Distance Bias</vt:lpstr>
      <vt:lpstr>Reproducibility</vt:lpstr>
      <vt:lpstr>Resequencing and Variant Calling</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EBI NGS Resequencing and Variant Calling</dc:title>
  <dc:subject/>
  <dc:creator>Joshua Randall</dc:creator>
  <cp:keywords/>
  <dc:description/>
  <cp:lastModifiedBy>Joshua Randall</cp:lastModifiedBy>
  <cp:revision>78</cp:revision>
  <cp:lastPrinted>2012-10-13T14:43:12Z</cp:lastPrinted>
  <dcterms:created xsi:type="dcterms:W3CDTF">2012-10-13T08:55:51Z</dcterms:created>
  <dcterms:modified xsi:type="dcterms:W3CDTF">2013-10-15T11:02:05Z</dcterms:modified>
  <cp:category/>
</cp:coreProperties>
</file>